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81" r:id="rId3"/>
  </p:sldMasterIdLst>
  <p:notesMasterIdLst>
    <p:notesMasterId r:id="rId12"/>
  </p:notesMasterIdLst>
  <p:sldIdLst>
    <p:sldId id="256" r:id="rId4"/>
    <p:sldId id="257" r:id="rId5"/>
    <p:sldId id="258" r:id="rId6"/>
    <p:sldId id="259" r:id="rId7"/>
    <p:sldId id="260" r:id="rId8"/>
    <p:sldId id="772" r:id="rId9"/>
    <p:sldId id="753" r:id="rId10"/>
    <p:sldId id="773" r:id="rId1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5CB1F8-BC79-4C11-9EA5-71E4F5E8D834}" v="2" dt="2026-02-18T14:52:45.0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eyondhousingcouk-my.sharepoint.com/personal/sam_duncan_beyondhousing_co_uk/Documents/Moodys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755306890470512E-2"/>
          <c:y val="3.1492435280039324E-2"/>
          <c:w val="0.92727879145243242"/>
          <c:h val="0.82467460272283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'Moodys Capital Investment'!$B$1</c:f>
              <c:strCache>
                <c:ptCount val="1"/>
                <c:pt idx="0">
                  <c:v>24/25</c:v>
                </c:pt>
              </c:strCache>
            </c:strRef>
          </c:tx>
          <c:spPr>
            <a:solidFill>
              <a:srgbClr val="16D3D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'Moodys Capital Investment'!$A$2:$A$11</c:f>
              <c:strCache>
                <c:ptCount val="10"/>
                <c:pt idx="0">
                  <c:v>Fire Doors</c:v>
                </c:pt>
                <c:pt idx="1">
                  <c:v>Bathrooms</c:v>
                </c:pt>
                <c:pt idx="2">
                  <c:v>Doors</c:v>
                </c:pt>
                <c:pt idx="3">
                  <c:v>Kitchens</c:v>
                </c:pt>
                <c:pt idx="4">
                  <c:v>Rewire</c:v>
                </c:pt>
                <c:pt idx="5">
                  <c:v>Windows</c:v>
                </c:pt>
                <c:pt idx="6">
                  <c:v>Walls</c:v>
                </c:pt>
                <c:pt idx="7">
                  <c:v>Roofs</c:v>
                </c:pt>
                <c:pt idx="8">
                  <c:v>Full CH</c:v>
                </c:pt>
                <c:pt idx="9">
                  <c:v>Boliers</c:v>
                </c:pt>
              </c:strCache>
            </c:strRef>
          </c:cat>
          <c:val>
            <c:numRef>
              <c:f>'Moodys Capital Investment'!$B$2:$B$11</c:f>
              <c:numCache>
                <c:formatCode>General</c:formatCode>
                <c:ptCount val="10"/>
                <c:pt idx="0">
                  <c:v>829</c:v>
                </c:pt>
                <c:pt idx="1">
                  <c:v>245</c:v>
                </c:pt>
                <c:pt idx="2">
                  <c:v>169</c:v>
                </c:pt>
                <c:pt idx="3">
                  <c:v>661</c:v>
                </c:pt>
                <c:pt idx="4">
                  <c:v>42</c:v>
                </c:pt>
                <c:pt idx="5">
                  <c:v>229</c:v>
                </c:pt>
                <c:pt idx="6">
                  <c:v>105</c:v>
                </c:pt>
                <c:pt idx="7">
                  <c:v>99</c:v>
                </c:pt>
                <c:pt idx="8">
                  <c:v>24</c:v>
                </c:pt>
                <c:pt idx="9">
                  <c:v>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0B-4FD5-BB4E-4DD05C86A2F3}"/>
            </c:ext>
          </c:extLst>
        </c:ser>
        <c:ser>
          <c:idx val="1"/>
          <c:order val="1"/>
          <c:tx>
            <c:strRef>
              <c:f>'Moodys Capital Investment'!$C$1</c:f>
              <c:strCache>
                <c:ptCount val="1"/>
                <c:pt idx="0">
                  <c:v>25/26 Budget</c:v>
                </c:pt>
              </c:strCache>
            </c:strRef>
          </c:tx>
          <c:spPr>
            <a:solidFill>
              <a:srgbClr val="7F7F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'Moodys Capital Investment'!$A$2:$A$11</c:f>
              <c:strCache>
                <c:ptCount val="10"/>
                <c:pt idx="0">
                  <c:v>Fire Doors</c:v>
                </c:pt>
                <c:pt idx="1">
                  <c:v>Bathrooms</c:v>
                </c:pt>
                <c:pt idx="2">
                  <c:v>Doors</c:v>
                </c:pt>
                <c:pt idx="3">
                  <c:v>Kitchens</c:v>
                </c:pt>
                <c:pt idx="4">
                  <c:v>Rewire</c:v>
                </c:pt>
                <c:pt idx="5">
                  <c:v>Windows</c:v>
                </c:pt>
                <c:pt idx="6">
                  <c:v>Walls</c:v>
                </c:pt>
                <c:pt idx="7">
                  <c:v>Roofs</c:v>
                </c:pt>
                <c:pt idx="8">
                  <c:v>Full CH</c:v>
                </c:pt>
                <c:pt idx="9">
                  <c:v>Boliers</c:v>
                </c:pt>
              </c:strCache>
            </c:strRef>
          </c:cat>
          <c:val>
            <c:numRef>
              <c:f>'Moodys Capital Investment'!$C$2:$C$11</c:f>
              <c:numCache>
                <c:formatCode>General</c:formatCode>
                <c:ptCount val="10"/>
                <c:pt idx="0">
                  <c:v>700</c:v>
                </c:pt>
                <c:pt idx="1">
                  <c:v>240</c:v>
                </c:pt>
                <c:pt idx="2">
                  <c:v>772</c:v>
                </c:pt>
                <c:pt idx="3">
                  <c:v>707</c:v>
                </c:pt>
                <c:pt idx="4">
                  <c:v>60</c:v>
                </c:pt>
                <c:pt idx="5">
                  <c:v>500</c:v>
                </c:pt>
                <c:pt idx="6">
                  <c:v>100</c:v>
                </c:pt>
                <c:pt idx="7">
                  <c:v>237</c:v>
                </c:pt>
                <c:pt idx="8">
                  <c:v>50</c:v>
                </c:pt>
                <c:pt idx="9">
                  <c:v>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0B-4FD5-BB4E-4DD05C86A2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29422448"/>
        <c:axId val="1729422928"/>
      </c:barChart>
      <c:catAx>
        <c:axId val="1729422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422928"/>
        <c:crosses val="autoZero"/>
        <c:auto val="1"/>
        <c:lblAlgn val="ctr"/>
        <c:lblOffset val="100"/>
        <c:noMultiLvlLbl val="0"/>
      </c:catAx>
      <c:valAx>
        <c:axId val="172942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942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665396467074599"/>
          <c:y val="0.94583728744166773"/>
          <c:w val="0.18334597341328135"/>
          <c:h val="5.41627125583323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F6-420A-9D8B-F06C733D8948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F6-420A-9D8B-F06C733D894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F6-420A-9D8B-F06C733D8948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4F6-420A-9D8B-F06C733D894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4F6-420A-9D8B-F06C733D894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4F6-420A-9D8B-F06C733D894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4F6-420A-9D8B-F06C733D894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4F6-420A-9D8B-F06C733D894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BB435B5-2196-4D9C-9F00-9A0434652460}" type="VALUE">
                      <a:rPr lang="en-US">
                        <a:solidFill>
                          <a:schemeClr val="bg1">
                            <a:lumMod val="50000"/>
                          </a:schemeClr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4F6-420A-9D8B-F06C733D894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4F6-420A-9D8B-F06C733D894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54F6-420A-9D8B-F06C733D894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54F6-420A-9D8B-F06C733D89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Sheet1!$B$3:$B$9</c:f>
              <c:strCache>
                <c:ptCount val="7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NC</c:v>
                </c:pt>
              </c:strCache>
            </c:strRef>
          </c:cat>
          <c:val>
            <c:numRef>
              <c:f>Sheet1!$D$3:$D$9</c:f>
              <c:numCache>
                <c:formatCode>0.00%</c:formatCode>
                <c:ptCount val="7"/>
                <c:pt idx="0">
                  <c:v>2.8397833839651299E-3</c:v>
                </c:pt>
                <c:pt idx="1">
                  <c:v>7.0598335754854052E-2</c:v>
                </c:pt>
                <c:pt idx="2">
                  <c:v>0.78622374851406684</c:v>
                </c:pt>
                <c:pt idx="3">
                  <c:v>0.12026152423722097</c:v>
                </c:pt>
                <c:pt idx="4">
                  <c:v>6.0097741381587638E-3</c:v>
                </c:pt>
                <c:pt idx="5">
                  <c:v>4.6229031831990491E-4</c:v>
                </c:pt>
                <c:pt idx="6">
                  <c:v>1.3604543653414344E-2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4F6-420A-9D8B-F06C733D8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54F6-420A-9D8B-F06C733D8948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2-54F6-420A-9D8B-F06C733D8948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4-54F6-420A-9D8B-F06C733D8948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6-54F6-420A-9D8B-F06C733D8948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8-54F6-420A-9D8B-F06C733D8948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A-54F6-420A-9D8B-F06C733D8948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C-54F6-420A-9D8B-F06C733D8948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Sheet1!$B$3:$B$9</c15:sqref>
                        </c15:formulaRef>
                      </c:ext>
                    </c:extLst>
                    <c:strCache>
                      <c:ptCount val="7"/>
                      <c:pt idx="0">
                        <c:v>A</c:v>
                      </c:pt>
                      <c:pt idx="1">
                        <c:v>B</c:v>
                      </c:pt>
                      <c:pt idx="2">
                        <c:v>C</c:v>
                      </c:pt>
                      <c:pt idx="3">
                        <c:v>D</c:v>
                      </c:pt>
                      <c:pt idx="4">
                        <c:v>E</c:v>
                      </c:pt>
                      <c:pt idx="5">
                        <c:v>F</c:v>
                      </c:pt>
                      <c:pt idx="6">
                        <c:v>NC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Sheet1!$C$3:$C$9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43</c:v>
                      </c:pt>
                      <c:pt idx="1">
                        <c:v>1069</c:v>
                      </c:pt>
                      <c:pt idx="2">
                        <c:v>11905</c:v>
                      </c:pt>
                      <c:pt idx="3">
                        <c:v>1821</c:v>
                      </c:pt>
                      <c:pt idx="4">
                        <c:v>91</c:v>
                      </c:pt>
                      <c:pt idx="5">
                        <c:v>7</c:v>
                      </c:pt>
                      <c:pt idx="6">
                        <c:v>206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54F6-420A-9D8B-F06C733D8948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693060909161509"/>
          <c:y val="0.11805072403366187"/>
          <c:w val="8.5804876902261656E-2"/>
          <c:h val="0.76816262452411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282FC-5FA9-46DB-8B86-C5CA0B2EF366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02E5A-523B-4DF5-BD2C-7B167ED1F9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91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>
                <a:latin typeface="Calibri"/>
                <a:cs typeface="Calibri"/>
              </a:rPr>
              <a:t>Caroline</a:t>
            </a:r>
          </a:p>
        </p:txBody>
      </p:sp>
    </p:spTree>
    <p:extLst>
      <p:ext uri="{BB962C8B-B14F-4D97-AF65-F5344CB8AC3E}">
        <p14:creationId xmlns:p14="http://schemas.microsoft.com/office/powerpoint/2010/main" val="3762774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/>
              <a:t>Clare</a:t>
            </a:r>
            <a:endParaRPr lang="en-GB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0CFE97-6554-4C9D-B177-A63A6AAB63D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129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Caroline</a:t>
            </a:r>
          </a:p>
          <a:p>
            <a:endParaRPr lang="en-GB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New builds – schemes off gas (committed Ingleby Arncliffe and Kirkleatham supported living village),. In progress Kirkleatham Phase 3 and Summerville homes are all air source heat pumps for heating and hot water.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0CFE97-6554-4C9D-B177-A63A6AAB63D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82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581129"/>
            <a:ext cx="4038600" cy="11927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581129"/>
            <a:ext cx="4038600" cy="11927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hape 73"/>
          <p:cNvSpPr/>
          <p:nvPr userDrawn="1"/>
        </p:nvSpPr>
        <p:spPr>
          <a:xfrm>
            <a:off x="8016658" y="5638624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4"/>
          </p:nvPr>
        </p:nvSpPr>
        <p:spPr>
          <a:xfrm>
            <a:off x="433388" y="1125538"/>
            <a:ext cx="4067175" cy="32400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260350"/>
            <a:ext cx="8116069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18" name="Chart Placeholder 14"/>
          <p:cNvSpPr>
            <a:spLocks noGrp="1"/>
          </p:cNvSpPr>
          <p:nvPr>
            <p:ph type="chart" sz="quarter" idx="16"/>
          </p:nvPr>
        </p:nvSpPr>
        <p:spPr>
          <a:xfrm>
            <a:off x="4644008" y="1124744"/>
            <a:ext cx="4067175" cy="32400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1" name="Slide Number Placeholder 25"/>
          <p:cNvSpPr txBox="1">
            <a:spLocks/>
          </p:cNvSpPr>
          <p:nvPr userDrawn="1"/>
        </p:nvSpPr>
        <p:spPr>
          <a:xfrm>
            <a:off x="8016658" y="6053595"/>
            <a:ext cx="1127342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1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6" y="5883394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46161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captions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4204-76C7-472B-A622-551368E8FB9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260350"/>
            <a:ext cx="8116069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11" name="Shape 105"/>
          <p:cNvSpPr>
            <a:spLocks noChangeAspect="1"/>
          </p:cNvSpPr>
          <p:nvPr userDrawn="1"/>
        </p:nvSpPr>
        <p:spPr>
          <a:xfrm>
            <a:off x="5461526" y="3501008"/>
            <a:ext cx="1898612" cy="2016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" y="21600"/>
                </a:moveTo>
                <a:lnTo>
                  <a:pt x="21600" y="17540"/>
                </a:lnTo>
                <a:lnTo>
                  <a:pt x="21600" y="0"/>
                </a:lnTo>
                <a:lnTo>
                  <a:pt x="0" y="4178"/>
                </a:lnTo>
                <a:lnTo>
                  <a:pt x="52" y="21600"/>
                </a:lnTo>
                <a:close/>
              </a:path>
            </a:pathLst>
          </a:custGeom>
          <a:solidFill>
            <a:srgbClr val="76787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2" name="Shape 112"/>
          <p:cNvSpPr>
            <a:spLocks noChangeAspect="1"/>
          </p:cNvSpPr>
          <p:nvPr userDrawn="1"/>
        </p:nvSpPr>
        <p:spPr>
          <a:xfrm>
            <a:off x="5452987" y="1124744"/>
            <a:ext cx="1927325" cy="21165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2" y="21600"/>
                </a:moveTo>
                <a:lnTo>
                  <a:pt x="21600" y="17540"/>
                </a:lnTo>
                <a:lnTo>
                  <a:pt x="21600" y="0"/>
                </a:lnTo>
                <a:lnTo>
                  <a:pt x="0" y="4178"/>
                </a:lnTo>
                <a:lnTo>
                  <a:pt x="52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3" name="Shape 73"/>
          <p:cNvSpPr/>
          <p:nvPr userDrawn="1"/>
        </p:nvSpPr>
        <p:spPr>
          <a:xfrm>
            <a:off x="8016658" y="5638624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5" name="Slide Number Placeholder 25"/>
          <p:cNvSpPr txBox="1">
            <a:spLocks/>
          </p:cNvSpPr>
          <p:nvPr userDrawn="1"/>
        </p:nvSpPr>
        <p:spPr>
          <a:xfrm>
            <a:off x="8316416" y="6053595"/>
            <a:ext cx="504056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Content Placeholder 3"/>
          <p:cNvSpPr>
            <a:spLocks noGrp="1"/>
          </p:cNvSpPr>
          <p:nvPr>
            <p:ph sz="half" idx="16" hasCustomPrompt="1"/>
          </p:nvPr>
        </p:nvSpPr>
        <p:spPr>
          <a:xfrm>
            <a:off x="5461526" y="1359117"/>
            <a:ext cx="1898612" cy="1647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 baseline="0">
                <a:solidFill>
                  <a:schemeClr val="bg1"/>
                </a:solidFill>
              </a:defRPr>
            </a:lvl1pPr>
            <a:lvl2pPr>
              <a:defRPr sz="2000" baseline="0">
                <a:solidFill>
                  <a:srgbClr val="76787E"/>
                </a:solidFill>
              </a:defRPr>
            </a:lvl2pPr>
            <a:lvl3pPr>
              <a:defRPr sz="1800">
                <a:solidFill>
                  <a:srgbClr val="76787E"/>
                </a:solidFill>
              </a:defRPr>
            </a:lvl3pPr>
            <a:lvl4pPr>
              <a:defRPr sz="1600">
                <a:solidFill>
                  <a:srgbClr val="76787E"/>
                </a:solidFill>
              </a:defRPr>
            </a:lvl4pPr>
            <a:lvl5pPr>
              <a:defRPr sz="1600">
                <a:solidFill>
                  <a:srgbClr val="76787E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Text here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5457654" y="3685220"/>
            <a:ext cx="1898612" cy="1647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b="1" baseline="0">
                <a:solidFill>
                  <a:schemeClr val="bg1"/>
                </a:solidFill>
              </a:defRPr>
            </a:lvl1pPr>
            <a:lvl2pPr>
              <a:defRPr sz="2000" baseline="0">
                <a:solidFill>
                  <a:srgbClr val="76787E"/>
                </a:solidFill>
              </a:defRPr>
            </a:lvl2pPr>
            <a:lvl3pPr>
              <a:defRPr sz="1800">
                <a:solidFill>
                  <a:srgbClr val="76787E"/>
                </a:solidFill>
              </a:defRPr>
            </a:lvl3pPr>
            <a:lvl4pPr>
              <a:defRPr sz="1600">
                <a:solidFill>
                  <a:srgbClr val="76787E"/>
                </a:solidFill>
              </a:defRPr>
            </a:lvl4pPr>
            <a:lvl5pPr>
              <a:defRPr sz="1600">
                <a:solidFill>
                  <a:srgbClr val="76787E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Text here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5" y="908051"/>
            <a:ext cx="4608511" cy="4730574"/>
          </a:xfrm>
          <a:prstGeom prst="rect">
            <a:avLst/>
          </a:prstGeom>
        </p:spPr>
        <p:txBody>
          <a:bodyPr/>
          <a:lstStyle>
            <a:lvl1pPr>
              <a:buClr>
                <a:srgbClr val="16D3DC"/>
              </a:buClr>
              <a:defRPr sz="27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rgbClr val="76787E"/>
                </a:solidFill>
              </a:defRPr>
            </a:lvl2pPr>
            <a:lvl3pPr>
              <a:defRPr>
                <a:solidFill>
                  <a:srgbClr val="76787E"/>
                </a:solidFill>
              </a:defRPr>
            </a:lvl3pPr>
            <a:lvl4pPr>
              <a:defRPr>
                <a:solidFill>
                  <a:srgbClr val="76787E"/>
                </a:solidFill>
              </a:defRPr>
            </a:lvl4pPr>
            <a:lvl5pPr>
              <a:defRPr>
                <a:solidFill>
                  <a:srgbClr val="76787E"/>
                </a:solidFill>
              </a:defRPr>
            </a:lvl5pPr>
          </a:lstStyle>
          <a:p>
            <a:pPr lvl="0"/>
            <a:r>
              <a:rPr lang="en-US"/>
              <a:t>Insert text</a:t>
            </a:r>
          </a:p>
          <a:p>
            <a:pPr lvl="0"/>
            <a:endParaRPr lang="en-US"/>
          </a:p>
        </p:txBody>
      </p:sp>
      <p:pic>
        <p:nvPicPr>
          <p:cNvPr id="20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6" y="5883394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11719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4716463" y="0"/>
            <a:ext cx="4427537" cy="68818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/>
              <a:t>Insert picture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4204-76C7-472B-A622-551368E8FB9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5" y="260350"/>
            <a:ext cx="4176464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63367" y="1124744"/>
            <a:ext cx="4040188" cy="464304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D3DC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16D3DC"/>
              </a:buClr>
              <a:buFont typeface="Arial" panose="020B0604020202020204" pitchFamily="34" charset="0"/>
              <a:buChar char="•"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16D3DC"/>
              </a:buClr>
              <a:buFont typeface="Arial" panose="020B0604020202020204" pitchFamily="34" charset="0"/>
              <a:buChar char="•"/>
              <a:defRPr sz="16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16D3DC"/>
              </a:buClr>
              <a:buFont typeface="Arial" panose="020B0604020202020204" pitchFamily="34" charset="0"/>
              <a:buChar char="•"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16D3DC"/>
              </a:buClr>
              <a:buFont typeface="Arial" panose="020B0604020202020204" pitchFamily="34" charset="0"/>
              <a:buChar char="•"/>
              <a:defRPr sz="1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hape 73"/>
          <p:cNvSpPr/>
          <p:nvPr userDrawn="1"/>
        </p:nvSpPr>
        <p:spPr>
          <a:xfrm>
            <a:off x="8016658" y="5638624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9" name="Slide Number Placeholder 25"/>
          <p:cNvSpPr txBox="1">
            <a:spLocks/>
          </p:cNvSpPr>
          <p:nvPr userDrawn="1"/>
        </p:nvSpPr>
        <p:spPr>
          <a:xfrm>
            <a:off x="8016658" y="6053595"/>
            <a:ext cx="1127342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6" y="5883394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87353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4204-76C7-472B-A622-551368E8FB9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260350"/>
            <a:ext cx="8116069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8" name="Shape 73"/>
          <p:cNvSpPr/>
          <p:nvPr userDrawn="1"/>
        </p:nvSpPr>
        <p:spPr>
          <a:xfrm>
            <a:off x="8053170" y="5638624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9" name="Slide Number Placeholder 25"/>
          <p:cNvSpPr txBox="1">
            <a:spLocks/>
          </p:cNvSpPr>
          <p:nvPr userDrawn="1"/>
        </p:nvSpPr>
        <p:spPr>
          <a:xfrm>
            <a:off x="8053170" y="6053595"/>
            <a:ext cx="1090830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481273" y="908050"/>
            <a:ext cx="8099425" cy="47307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pic>
        <p:nvPicPr>
          <p:cNvPr id="16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6" y="5883394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79247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 list">
  <p:cSld name="1_Bullet lis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8316415" y="6067244"/>
            <a:ext cx="830151" cy="80440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67545" y="908052"/>
            <a:ext cx="8116069" cy="4824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23850" algn="l" rtl="0">
              <a:spcBef>
                <a:spcPts val="480"/>
              </a:spcBef>
              <a:spcAft>
                <a:spcPts val="0"/>
              </a:spcAft>
              <a:buClr>
                <a:srgbClr val="76787E"/>
              </a:buClr>
              <a:buSzPts val="3200"/>
              <a:buFont typeface="Arial"/>
              <a:buChar char="•"/>
              <a:defRPr sz="24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304800" algn="l" rtl="0">
              <a:spcBef>
                <a:spcPts val="420"/>
              </a:spcBef>
              <a:spcAft>
                <a:spcPts val="0"/>
              </a:spcAft>
              <a:buClr>
                <a:srgbClr val="76787E"/>
              </a:buClr>
              <a:buSzPts val="2800"/>
              <a:buFont typeface="Arial"/>
              <a:buChar char="–"/>
              <a:defRPr sz="21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85750" algn="l" rtl="0">
              <a:spcBef>
                <a:spcPts val="360"/>
              </a:spcBef>
              <a:spcAft>
                <a:spcPts val="0"/>
              </a:spcAft>
              <a:buClr>
                <a:srgbClr val="76787E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66700" algn="l" rtl="0">
              <a:spcBef>
                <a:spcPts val="300"/>
              </a:spcBef>
              <a:spcAft>
                <a:spcPts val="0"/>
              </a:spcAft>
              <a:buClr>
                <a:srgbClr val="76787E"/>
              </a:buClr>
              <a:buSzPts val="2000"/>
              <a:buFont typeface="Arial"/>
              <a:buChar char="–"/>
              <a:defRPr sz="15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66700" algn="l" rtl="0">
              <a:spcBef>
                <a:spcPts val="300"/>
              </a:spcBef>
              <a:spcAft>
                <a:spcPts val="0"/>
              </a:spcAft>
              <a:buClr>
                <a:srgbClr val="76787E"/>
              </a:buClr>
              <a:buSzPts val="2000"/>
              <a:buFont typeface="Arial"/>
              <a:buChar char="»"/>
              <a:defRPr sz="15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2"/>
          </p:nvPr>
        </p:nvSpPr>
        <p:spPr>
          <a:xfrm>
            <a:off x="467545" y="260352"/>
            <a:ext cx="8116069" cy="576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171450" algn="l" rtl="0">
              <a:spcBef>
                <a:spcPts val="480"/>
              </a:spcBef>
              <a:spcAft>
                <a:spcPts val="0"/>
              </a:spcAft>
              <a:buClr>
                <a:srgbClr val="16D3DC"/>
              </a:buClr>
              <a:buSzPts val="3200"/>
              <a:buFont typeface="Arial"/>
              <a:buNone/>
              <a:defRPr sz="2400" b="1" i="0" u="none" strike="noStrike" cap="none">
                <a:solidFill>
                  <a:srgbClr val="16D3D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304800" algn="l" rtl="0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028700" marR="0" lvl="2" indent="-2857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714500" marR="0" lvl="4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57400" marR="0" lvl="5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00300" marR="0" lvl="6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743200" marR="0" lvl="7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086100" marR="0" lvl="8" indent="-2667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/>
          <p:nvPr/>
        </p:nvSpPr>
        <p:spPr>
          <a:xfrm>
            <a:off x="8460432" y="6195406"/>
            <a:ext cx="504056" cy="520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21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07504" y="0"/>
            <a:ext cx="1872208" cy="260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94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7" y="5883396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0009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80"/>
          <p:cNvSpPr/>
          <p:nvPr userDrawn="1"/>
        </p:nvSpPr>
        <p:spPr>
          <a:xfrm>
            <a:off x="0" y="2377"/>
            <a:ext cx="9144000" cy="6858000"/>
          </a:xfrm>
          <a:prstGeom prst="rect">
            <a:avLst/>
          </a:pr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sz="1800"/>
          </a:p>
        </p:txBody>
      </p:sp>
      <p:pic>
        <p:nvPicPr>
          <p:cNvPr id="13" name="pasted-image.pdf"/>
          <p:cNvPicPr>
            <a:picLocks noChangeAspect="1"/>
          </p:cNvPicPr>
          <p:nvPr userDrawn="1"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87757" y="5883396"/>
            <a:ext cx="538124" cy="67856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28689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80"/>
          <p:cNvSpPr/>
          <p:nvPr userDrawn="1"/>
        </p:nvSpPr>
        <p:spPr>
          <a:xfrm>
            <a:off x="0" y="2377"/>
            <a:ext cx="9144000" cy="6858000"/>
          </a:xfrm>
          <a:prstGeom prst="rect">
            <a:avLst/>
          </a:pr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4104576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9393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C6B9F-F08E-4A0D-8986-14EE5815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23CCE-7213-4195-B083-FE2A00606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75601-B287-45EA-AA57-33AE5CF65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3EBC-9A9C-408C-8B50-5A6876C99482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D124C-62AD-4E1C-89E2-BBD4F8AD9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5B931-3315-48BD-8F66-448B24D1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5A5A1-9881-450C-9EF8-C876C2F36E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17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7C2D1-797E-5306-24EB-AF4855873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DC6DCE-F21B-A120-04DE-9AD6EFCF7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DF134-3CE6-036C-0913-8C6597CA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7B27F-33CB-05A6-EFD1-46E1E70F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D6DF2-885D-2F49-005F-1D36FD201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5718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6E02A-A58B-13DA-9EB6-4B0B09CF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76FBA-78E5-50AD-A33C-13FBF4DAD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96572-74C4-EE5E-BE99-10FC4C832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B9324-59AC-5CB2-96D0-80F1B6AC8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9946D-D590-5239-5619-181833D30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478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3089B-8D7F-E7D2-5425-824D8DC6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A35E9-DD94-CB9B-0EC8-11422602A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F29ED-BF55-8079-AE3D-1B91201DB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E7BC8-6CC7-7404-D19A-7EDF0601E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CF5A2-BB12-D7E1-C91F-52094360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854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CBF93-0D72-9256-FC9A-274B442BF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16DD2-5BA2-458B-1D6B-E5B603DE5F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25281-7DFD-135C-0C3C-960AF4052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4D847-9166-1C81-6216-D299F9A8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99EAA-601A-1817-8CCC-3B1837165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CA3DE-90B2-E509-C875-B30E7153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96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54C3C-680D-3A8E-7F61-73045696A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773B1-C9BD-FA50-AADD-321ED964B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091D14-BA51-EB67-4FCC-4E5548F19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91946E-F5FF-3DEC-AB0F-A687E42D52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BF1B0-50D8-D30E-D280-B9DF506EE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6C38AD-9EF0-CA35-EA82-E043CDEE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A5F1D2-96E4-33B1-7733-289F707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8D460A-0995-A433-DDDC-24976EEB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0664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319F0-EFC8-53A4-A43C-14E76115C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C7A7BE-196B-40A2-3208-05457B06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DB252-3D12-04E4-93A1-EBEE97F87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E7E21-7DA0-FB05-CB5C-484B13DC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148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F2E99A-1F89-E1F8-54C5-7DA5C697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52ACA-CEFC-C845-945F-3B59123E1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E70C4-826C-3A90-5FB6-9F14DBBA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130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2E157-B3E8-FD03-041E-7D8A1EC5D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5799D-BEBE-C75D-E888-638E2F2A5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D91236-8C32-4A28-2222-E12395BB0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3FAC5-DD41-36B9-15EF-23A6DC1F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36DC7-71D1-8827-F74E-2C9FFBE9A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68140-895D-03C0-5EE3-1C751DBD7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42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E94AF-BE2F-B8CE-738B-DD27D9C6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4B722-8F5C-4974-5227-2105652CA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8321A3-B7B5-C8FD-F8F8-E19A68341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7AD41-44FD-D214-83EB-41200881F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02FB6-DB29-6A5A-D7E8-4B3A3EAD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16B401-AAEA-EB60-1094-E11267670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898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FB934-F6A9-2A0A-27B1-63E391F2D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DE39A8-2334-3D97-17DC-09990E190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7D439-7FE1-A59E-184B-8802DFC60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2CAD8-11BC-CCCD-3B06-661D02E0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3A382-38F8-B370-BA29-5671E766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14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9752D-0062-15DD-1396-46948BD0A8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988D42-C9E9-59DD-122D-7F2B001CA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DE7C8-7E4C-54E7-AA1A-7A96896B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6667-18D5-C7F5-DFB4-85998AAB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FD4B8-BB1B-1F91-2999-83368680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1679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 list">
  <p:cSld name="Bullet lis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8316416" y="6067246"/>
            <a:ext cx="830151" cy="80440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67546" y="908054"/>
            <a:ext cx="8116069" cy="4824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257175" marR="0" lvl="0" indent="-242888" algn="l" rtl="0">
              <a:spcBef>
                <a:spcPts val="360"/>
              </a:spcBef>
              <a:spcAft>
                <a:spcPts val="0"/>
              </a:spcAft>
              <a:buClr>
                <a:srgbClr val="76787E"/>
              </a:buClr>
              <a:buSzPts val="3200"/>
              <a:buFont typeface="Arial"/>
              <a:buChar char="•"/>
              <a:defRPr sz="180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228600" algn="l" rtl="0">
              <a:spcBef>
                <a:spcPts val="315"/>
              </a:spcBef>
              <a:spcAft>
                <a:spcPts val="0"/>
              </a:spcAft>
              <a:buClr>
                <a:srgbClr val="76787E"/>
              </a:buClr>
              <a:buSzPts val="2800"/>
              <a:buFont typeface="Arial"/>
              <a:buChar char="–"/>
              <a:defRPr sz="1575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1525" marR="0" lvl="2" indent="-214313" algn="l" rtl="0">
              <a:spcBef>
                <a:spcPts val="270"/>
              </a:spcBef>
              <a:spcAft>
                <a:spcPts val="0"/>
              </a:spcAft>
              <a:buClr>
                <a:srgbClr val="76787E"/>
              </a:buClr>
              <a:buSzPts val="2400"/>
              <a:buFont typeface="Arial"/>
              <a:buChar char="•"/>
              <a:defRPr sz="1350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-200025" algn="l" rtl="0">
              <a:spcBef>
                <a:spcPts val="225"/>
              </a:spcBef>
              <a:spcAft>
                <a:spcPts val="0"/>
              </a:spcAft>
              <a:buClr>
                <a:srgbClr val="76787E"/>
              </a:buClr>
              <a:buSzPts val="2000"/>
              <a:buFont typeface="Arial"/>
              <a:buChar char="–"/>
              <a:defRPr sz="1125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285875" marR="0" lvl="4" indent="-200025" algn="l" rtl="0">
              <a:spcBef>
                <a:spcPts val="225"/>
              </a:spcBef>
              <a:spcAft>
                <a:spcPts val="0"/>
              </a:spcAft>
              <a:buClr>
                <a:srgbClr val="76787E"/>
              </a:buClr>
              <a:buSzPts val="2000"/>
              <a:buFont typeface="Arial"/>
              <a:buChar char="»"/>
              <a:defRPr sz="1125" b="0" i="0" u="none" strike="noStrike" cap="none">
                <a:solidFill>
                  <a:srgbClr val="76787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543050" marR="0" lvl="5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00225" marR="0" lvl="6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57400" marR="0" lvl="7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314575" marR="0" lvl="8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2"/>
          </p:nvPr>
        </p:nvSpPr>
        <p:spPr>
          <a:xfrm>
            <a:off x="467546" y="260354"/>
            <a:ext cx="8116069" cy="576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257175" marR="0" lvl="0" indent="-128588" algn="l" rtl="0">
              <a:spcBef>
                <a:spcPts val="360"/>
              </a:spcBef>
              <a:spcAft>
                <a:spcPts val="0"/>
              </a:spcAft>
              <a:buClr>
                <a:srgbClr val="16D3DC"/>
              </a:buClr>
              <a:buSzPts val="3200"/>
              <a:buFont typeface="Arial"/>
              <a:buNone/>
              <a:defRPr sz="1800" b="1" i="0" u="none" strike="noStrike" cap="none">
                <a:solidFill>
                  <a:srgbClr val="16D3D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514350" marR="0" lvl="1" indent="-228600" algn="l" rtl="0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1525" marR="0" lvl="2" indent="-214313" algn="l" rtl="0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285875" marR="0" lvl="4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543050" marR="0" lvl="5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00225" marR="0" lvl="6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57400" marR="0" lvl="7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314575" marR="0" lvl="8" indent="-200025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/>
          <p:nvPr/>
        </p:nvSpPr>
        <p:spPr>
          <a:xfrm>
            <a:off x="8460433" y="6195408"/>
            <a:ext cx="504056" cy="520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57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107505" y="0"/>
            <a:ext cx="1872208" cy="260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06922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3200" y="5478779"/>
            <a:ext cx="2339339" cy="88087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1988820"/>
            <a:ext cx="9141460" cy="1945005"/>
          </a:xfrm>
          <a:custGeom>
            <a:avLst/>
            <a:gdLst/>
            <a:ahLst/>
            <a:cxnLst/>
            <a:rect l="l" t="t" r="r" b="b"/>
            <a:pathLst>
              <a:path w="9141460" h="1945004">
                <a:moveTo>
                  <a:pt x="0" y="0"/>
                </a:moveTo>
                <a:lnTo>
                  <a:pt x="9140952" y="0"/>
                </a:lnTo>
                <a:lnTo>
                  <a:pt x="9140952" y="1944624"/>
                </a:lnTo>
                <a:lnTo>
                  <a:pt x="0" y="1944624"/>
                </a:lnTo>
              </a:path>
            </a:pathLst>
          </a:custGeom>
          <a:ln w="9525">
            <a:solidFill>
              <a:srgbClr val="15D2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41"/>
          <p:cNvSpPr/>
          <p:nvPr userDrawn="1"/>
        </p:nvSpPr>
        <p:spPr>
          <a:xfrm>
            <a:off x="0" y="498"/>
            <a:ext cx="9144000" cy="6857502"/>
          </a:xfrm>
          <a:prstGeom prst="rect">
            <a:avLst/>
          </a:pr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476016" y="2133600"/>
            <a:ext cx="6191969" cy="11509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476015" y="3284984"/>
            <a:ext cx="6191969" cy="64807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Sub title here and here</a:t>
            </a:r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729" y="5486752"/>
            <a:ext cx="2339751" cy="87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98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46"/>
          <p:cNvSpPr/>
          <p:nvPr userDrawn="1"/>
        </p:nvSpPr>
        <p:spPr>
          <a:xfrm rot="10800000">
            <a:off x="-1" y="-387425"/>
            <a:ext cx="9144000" cy="2307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" y="7118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4" y="711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200"/>
            </a:pPr>
            <a:endParaRPr/>
          </a:p>
        </p:txBody>
      </p:sp>
      <p:sp>
        <p:nvSpPr>
          <p:cNvPr id="14" name="Shape 47"/>
          <p:cNvSpPr/>
          <p:nvPr userDrawn="1"/>
        </p:nvSpPr>
        <p:spPr>
          <a:xfrm>
            <a:off x="0" y="2924944"/>
            <a:ext cx="9144000" cy="39330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" y="10726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4" y="10726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5" name="Shape 48"/>
          <p:cNvSpPr/>
          <p:nvPr userDrawn="1"/>
        </p:nvSpPr>
        <p:spPr>
          <a:xfrm>
            <a:off x="8028384" y="5641700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76787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pic>
        <p:nvPicPr>
          <p:cNvPr id="18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2930" y="5897940"/>
            <a:ext cx="536437" cy="676436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Content Placeholder 21"/>
          <p:cNvSpPr>
            <a:spLocks noGrp="1"/>
          </p:cNvSpPr>
          <p:nvPr>
            <p:ph sz="quarter" idx="10" hasCustomPrompt="1"/>
          </p:nvPr>
        </p:nvSpPr>
        <p:spPr>
          <a:xfrm>
            <a:off x="1439863" y="1268413"/>
            <a:ext cx="6264275" cy="12239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Sub title here and here</a:t>
            </a:r>
          </a:p>
        </p:txBody>
      </p:sp>
      <p:sp>
        <p:nvSpPr>
          <p:cNvPr id="10" name="Slide Number Placeholder 25"/>
          <p:cNvSpPr txBox="1">
            <a:spLocks/>
          </p:cNvSpPr>
          <p:nvPr userDrawn="1"/>
        </p:nvSpPr>
        <p:spPr>
          <a:xfrm>
            <a:off x="8028383" y="6053595"/>
            <a:ext cx="1115615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0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80"/>
          <p:cNvSpPr/>
          <p:nvPr userDrawn="1"/>
        </p:nvSpPr>
        <p:spPr>
          <a:xfrm>
            <a:off x="8019224" y="5614316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4" y="908050"/>
            <a:ext cx="8116069" cy="48244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Insert text 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4" y="260350"/>
            <a:ext cx="8116069" cy="576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8" name="Slide Number Placeholder 25"/>
          <p:cNvSpPr txBox="1">
            <a:spLocks/>
          </p:cNvSpPr>
          <p:nvPr userDrawn="1"/>
        </p:nvSpPr>
        <p:spPr>
          <a:xfrm>
            <a:off x="8019224" y="6053595"/>
            <a:ext cx="1124776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65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3"/>
          <p:cNvSpPr/>
          <p:nvPr userDrawn="1"/>
        </p:nvSpPr>
        <p:spPr>
          <a:xfrm>
            <a:off x="8016658" y="5638624"/>
            <a:ext cx="1127342" cy="1243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3527"/>
                </a:lnTo>
                <a:lnTo>
                  <a:pt x="21563" y="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pic>
        <p:nvPicPr>
          <p:cNvPr id="9" name="pasted-image.pd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7756" y="5883394"/>
            <a:ext cx="538124" cy="678565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Shape 97"/>
          <p:cNvSpPr>
            <a:spLocks noChangeAspect="1"/>
          </p:cNvSpPr>
          <p:nvPr userDrawn="1"/>
        </p:nvSpPr>
        <p:spPr>
          <a:xfrm>
            <a:off x="5655351" y="453699"/>
            <a:ext cx="1969508" cy="434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8" y="19018"/>
                </a:moveTo>
                <a:lnTo>
                  <a:pt x="21600" y="0"/>
                </a:lnTo>
                <a:lnTo>
                  <a:pt x="21600" y="2516"/>
                </a:lnTo>
                <a:lnTo>
                  <a:pt x="0" y="21600"/>
                </a:lnTo>
                <a:lnTo>
                  <a:pt x="28" y="19018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2" name="Shape 98"/>
          <p:cNvSpPr>
            <a:spLocks noChangeAspect="1"/>
          </p:cNvSpPr>
          <p:nvPr userDrawn="1"/>
        </p:nvSpPr>
        <p:spPr>
          <a:xfrm>
            <a:off x="5655351" y="2434899"/>
            <a:ext cx="1969508" cy="434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8" y="19018"/>
                </a:moveTo>
                <a:lnTo>
                  <a:pt x="21600" y="0"/>
                </a:lnTo>
                <a:lnTo>
                  <a:pt x="21600" y="2516"/>
                </a:lnTo>
                <a:lnTo>
                  <a:pt x="0" y="21600"/>
                </a:lnTo>
                <a:lnTo>
                  <a:pt x="28" y="19018"/>
                </a:lnTo>
                <a:close/>
              </a:path>
            </a:pathLst>
          </a:custGeom>
          <a:solidFill>
            <a:srgbClr val="16D3D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4" name="Shape 102"/>
          <p:cNvSpPr>
            <a:spLocks noChangeAspect="1"/>
          </p:cNvSpPr>
          <p:nvPr userDrawn="1"/>
        </p:nvSpPr>
        <p:spPr>
          <a:xfrm>
            <a:off x="5700527" y="3440138"/>
            <a:ext cx="1969508" cy="434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8" y="19018"/>
                </a:moveTo>
                <a:lnTo>
                  <a:pt x="21600" y="0"/>
                </a:lnTo>
                <a:lnTo>
                  <a:pt x="21600" y="2516"/>
                </a:lnTo>
                <a:lnTo>
                  <a:pt x="0" y="21600"/>
                </a:lnTo>
                <a:lnTo>
                  <a:pt x="28" y="19018"/>
                </a:lnTo>
                <a:close/>
              </a:path>
            </a:pathLst>
          </a:custGeom>
          <a:solidFill>
            <a:srgbClr val="76787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15" name="Shape 103"/>
          <p:cNvSpPr>
            <a:spLocks noChangeAspect="1"/>
          </p:cNvSpPr>
          <p:nvPr userDrawn="1"/>
        </p:nvSpPr>
        <p:spPr>
          <a:xfrm>
            <a:off x="5700527" y="5421339"/>
            <a:ext cx="1969508" cy="4345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8" y="19018"/>
                </a:moveTo>
                <a:lnTo>
                  <a:pt x="21600" y="0"/>
                </a:lnTo>
                <a:lnTo>
                  <a:pt x="21600" y="2516"/>
                </a:lnTo>
                <a:lnTo>
                  <a:pt x="0" y="21600"/>
                </a:lnTo>
                <a:lnTo>
                  <a:pt x="28" y="19018"/>
                </a:lnTo>
                <a:close/>
              </a:path>
            </a:pathLst>
          </a:custGeom>
          <a:solidFill>
            <a:srgbClr val="76787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7545" y="260350"/>
            <a:ext cx="4968552" cy="57626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b="1">
                <a:solidFill>
                  <a:srgbClr val="16D3DC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/>
              <a:t>Title here and here</a:t>
            </a:r>
            <a:endParaRPr lang="en-GB"/>
          </a:p>
        </p:txBody>
      </p:sp>
      <p:sp>
        <p:nvSpPr>
          <p:cNvPr id="16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5658467" y="1061453"/>
            <a:ext cx="1966392" cy="1215420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0" indent="0" algn="ctr">
              <a:buNone/>
              <a:defRPr lang="en-GB" sz="2000" b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  <a:lvl2pPr>
              <a:defRPr>
                <a:solidFill>
                  <a:srgbClr val="76787E"/>
                </a:solidFill>
              </a:defRPr>
            </a:lvl2pPr>
            <a:lvl3pPr>
              <a:defRPr>
                <a:solidFill>
                  <a:srgbClr val="76787E"/>
                </a:solidFill>
              </a:defRPr>
            </a:lvl3pPr>
            <a:lvl4pPr>
              <a:defRPr>
                <a:solidFill>
                  <a:srgbClr val="76787E"/>
                </a:solidFill>
              </a:defRPr>
            </a:lvl4pPr>
            <a:lvl5pPr>
              <a:defRPr>
                <a:solidFill>
                  <a:srgbClr val="76787E"/>
                </a:solidFill>
              </a:defRPr>
            </a:lvl5pPr>
          </a:lstStyle>
          <a:p>
            <a:pPr lvl="0"/>
            <a:r>
              <a:rPr lang="en-GB"/>
              <a:t>Insert text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5724128" y="4077072"/>
            <a:ext cx="1966392" cy="121542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lang="en-GB" sz="2000" b="1" smtClean="0">
                <a:solidFill>
                  <a:srgbClr val="16D3DC"/>
                </a:solidFill>
                <a:effectLst/>
              </a:defRPr>
            </a:lvl1pPr>
            <a:lvl2pPr>
              <a:defRPr>
                <a:solidFill>
                  <a:srgbClr val="76787E"/>
                </a:solidFill>
              </a:defRPr>
            </a:lvl2pPr>
            <a:lvl3pPr>
              <a:defRPr>
                <a:solidFill>
                  <a:srgbClr val="76787E"/>
                </a:solidFill>
              </a:defRPr>
            </a:lvl3pPr>
            <a:lvl4pPr>
              <a:defRPr>
                <a:solidFill>
                  <a:srgbClr val="76787E"/>
                </a:solidFill>
              </a:defRPr>
            </a:lvl4pPr>
            <a:lvl5pPr>
              <a:defRPr>
                <a:solidFill>
                  <a:srgbClr val="76787E"/>
                </a:solidFill>
              </a:defRPr>
            </a:lvl5pPr>
          </a:lstStyle>
          <a:p>
            <a:pPr lvl="0"/>
            <a:r>
              <a:rPr lang="en-GB"/>
              <a:t>Insert text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433476" y="888269"/>
            <a:ext cx="5002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aseline="0">
                <a:solidFill>
                  <a:srgbClr val="76787E"/>
                </a:solidFill>
              </a:rPr>
              <a:t> </a:t>
            </a:r>
            <a:endParaRPr lang="en-GB">
              <a:solidFill>
                <a:srgbClr val="76787E"/>
              </a:solidFill>
            </a:endParaRP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467545" y="908051"/>
            <a:ext cx="4968552" cy="4730574"/>
          </a:xfrm>
          <a:prstGeom prst="rect">
            <a:avLst/>
          </a:prstGeom>
        </p:spPr>
        <p:txBody>
          <a:bodyPr/>
          <a:lstStyle>
            <a:lvl1pPr>
              <a:buClr>
                <a:srgbClr val="16D3DC"/>
              </a:buClr>
              <a:defRPr sz="27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rgbClr val="76787E"/>
                </a:solidFill>
              </a:defRPr>
            </a:lvl2pPr>
            <a:lvl3pPr>
              <a:defRPr>
                <a:solidFill>
                  <a:srgbClr val="76787E"/>
                </a:solidFill>
              </a:defRPr>
            </a:lvl3pPr>
            <a:lvl4pPr>
              <a:defRPr>
                <a:solidFill>
                  <a:srgbClr val="76787E"/>
                </a:solidFill>
              </a:defRPr>
            </a:lvl4pPr>
            <a:lvl5pPr>
              <a:defRPr>
                <a:solidFill>
                  <a:srgbClr val="76787E"/>
                </a:solidFill>
              </a:defRPr>
            </a:lvl5pPr>
          </a:lstStyle>
          <a:p>
            <a:pPr lvl="0"/>
            <a:r>
              <a:rPr lang="en-US"/>
              <a:t>Insert text</a:t>
            </a:r>
          </a:p>
          <a:p>
            <a:pPr lvl="0"/>
            <a:endParaRPr lang="en-US"/>
          </a:p>
        </p:txBody>
      </p:sp>
      <p:sp>
        <p:nvSpPr>
          <p:cNvPr id="20" name="Slide Number Placeholder 25"/>
          <p:cNvSpPr txBox="1">
            <a:spLocks/>
          </p:cNvSpPr>
          <p:nvPr userDrawn="1"/>
        </p:nvSpPr>
        <p:spPr>
          <a:xfrm>
            <a:off x="8016658" y="6053595"/>
            <a:ext cx="1127342" cy="5207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3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16468" y="6067304"/>
            <a:ext cx="828040" cy="791210"/>
          </a:xfrm>
          <a:custGeom>
            <a:avLst/>
            <a:gdLst/>
            <a:ahLst/>
            <a:cxnLst/>
            <a:rect l="l" t="t" r="r" b="b"/>
            <a:pathLst>
              <a:path w="828040" h="791209">
                <a:moveTo>
                  <a:pt x="827532" y="0"/>
                </a:moveTo>
                <a:lnTo>
                  <a:pt x="0" y="131127"/>
                </a:lnTo>
                <a:lnTo>
                  <a:pt x="0" y="790689"/>
                </a:lnTo>
                <a:lnTo>
                  <a:pt x="827532" y="790689"/>
                </a:lnTo>
                <a:lnTo>
                  <a:pt x="827532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996" y="411902"/>
            <a:ext cx="5989956" cy="436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5932" y="1262062"/>
            <a:ext cx="8061325" cy="3904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CF954-58A5-4EBB-8D7C-10742CAF0047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0392" y="5949280"/>
            <a:ext cx="864096" cy="772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fld id="{9D9A4204-76C7-472B-A622-551368E8FB9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107504" y="0"/>
            <a:ext cx="1872208" cy="260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619672" cy="260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MSIPCMContentMarking" descr="{&quot;HashCode&quot;:-1995325415,&quot;Placement&quot;:&quot;Header&quot;,&quot;Top&quot;:0.0,&quot;Left&quot;:0.0,&quot;SlideWidth&quot;:720,&quot;SlideHeight&quot;:540}"/>
          <p:cNvSpPr txBox="1"/>
          <p:nvPr userDrawn="1"/>
        </p:nvSpPr>
        <p:spPr>
          <a:xfrm>
            <a:off x="0" y="55929"/>
            <a:ext cx="1681718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endParaRPr lang="en-GB" sz="1200">
              <a:solidFill>
                <a:srgbClr val="0000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5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99A084-6331-B9A8-2400-9BEAFB33E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48D0E-4833-4227-6674-D11004FD8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4DB20-23F1-786C-916F-CF991D249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24A6-7846-4CB3-887A-C2B1DABDE930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A1DAA-ED63-890D-100A-23CB2E82B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769D3-E994-844D-A285-B34797AE89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8D5B9-7DAA-41F3-8ECA-7C2F59C9E1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39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1.xml"/><Relationship Id="rId1" Type="http://schemas.openxmlformats.org/officeDocument/2006/relationships/tags" Target="../tags/tag1.xml"/><Relationship Id="rId5" Type="http://schemas.openxmlformats.org/officeDocument/2006/relationships/chart" Target="../charts/chart1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0399" y="1561407"/>
            <a:ext cx="34366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Beyond</a:t>
            </a:r>
            <a:r>
              <a:rPr sz="4000" spc="-190" dirty="0"/>
              <a:t> </a:t>
            </a:r>
            <a:r>
              <a:rPr sz="4000" spc="-10" dirty="0"/>
              <a:t>Housing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584039" y="2113859"/>
            <a:ext cx="6147435" cy="12386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7045" marR="5080" indent="-1744980">
              <a:lnSpc>
                <a:spcPct val="150000"/>
              </a:lnSpc>
              <a:spcBef>
                <a:spcPts val="100"/>
              </a:spcBef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Financial</a:t>
            </a:r>
            <a:r>
              <a:rPr sz="28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Performance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800" spc="-75" dirty="0">
                <a:solidFill>
                  <a:srgbClr val="FFFFFF"/>
                </a:solidFill>
                <a:latin typeface="Calibri"/>
                <a:cs typeface="Calibri"/>
              </a:rPr>
              <a:t>28</a:t>
            </a:r>
            <a:r>
              <a:rPr sz="2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September</a:t>
            </a:r>
            <a:r>
              <a:rPr sz="2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202</a:t>
            </a:r>
            <a:r>
              <a:rPr lang="en-US" sz="2800" spc="-20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Unaudited</a:t>
            </a:r>
            <a:r>
              <a:rPr sz="28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Figures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32226" y="6266312"/>
            <a:ext cx="1606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072102"/>
              </p:ext>
            </p:extLst>
          </p:nvPr>
        </p:nvGraphicFramePr>
        <p:xfrm>
          <a:off x="554032" y="1262062"/>
          <a:ext cx="7973692" cy="3854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9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1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5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Actual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Sept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</a:t>
                      </a:r>
                      <a:r>
                        <a:rPr lang="en-US"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Sept</a:t>
                      </a:r>
                      <a:r>
                        <a:rPr sz="12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en-US"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Variance</a:t>
                      </a:r>
                      <a:r>
                        <a:rPr sz="12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budget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marL="382270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Fav/un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fav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5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Turnover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dirty="0">
                          <a:latin typeface="Calibri"/>
                          <a:cs typeface="Calibri"/>
                        </a:rPr>
                        <a:t>48.207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51.716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3.509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Operating</a:t>
                      </a:r>
                      <a:r>
                        <a:rPr sz="11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Costs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41.701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44.164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2.463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Operating</a:t>
                      </a:r>
                      <a:r>
                        <a:rPr sz="11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Surplus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6.506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7.552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1.046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Net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Payable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4.064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4.136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0.072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Corporation</a:t>
                      </a:r>
                      <a:r>
                        <a:rPr sz="1100" spc="-5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Tax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0.015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0.000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0.015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 marR="217170">
                        <a:lnSpc>
                          <a:spcPct val="114599"/>
                        </a:lnSpc>
                        <a:spcBef>
                          <a:spcPts val="250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Net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Surplus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before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transfer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to </a:t>
                      </a: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reserves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2.427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3.416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0.989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0" y="400812"/>
            <a:ext cx="7019925" cy="508000"/>
          </a:xfrm>
          <a:custGeom>
            <a:avLst/>
            <a:gdLst/>
            <a:ahLst/>
            <a:cxnLst/>
            <a:rect l="l" t="t" r="r" b="b"/>
            <a:pathLst>
              <a:path w="7019925" h="508000">
                <a:moveTo>
                  <a:pt x="7019543" y="0"/>
                </a:moveTo>
                <a:lnTo>
                  <a:pt x="0" y="6086"/>
                </a:lnTo>
                <a:lnTo>
                  <a:pt x="0" y="507491"/>
                </a:lnTo>
                <a:lnTo>
                  <a:pt x="6539623" y="507491"/>
                </a:lnTo>
                <a:lnTo>
                  <a:pt x="7019543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Financial</a:t>
            </a:r>
            <a:r>
              <a:rPr spc="-45" dirty="0"/>
              <a:t> </a:t>
            </a:r>
            <a:r>
              <a:rPr spc="-10" dirty="0"/>
              <a:t>performance</a:t>
            </a:r>
            <a:r>
              <a:rPr spc="-45" dirty="0"/>
              <a:t> </a:t>
            </a:r>
            <a:r>
              <a:rPr dirty="0"/>
              <a:t>I&amp;E</a:t>
            </a:r>
            <a:r>
              <a:rPr spc="-60" dirty="0"/>
              <a:t> </a:t>
            </a:r>
            <a:r>
              <a:rPr spc="-10" dirty="0"/>
              <a:t>202</a:t>
            </a:r>
            <a:r>
              <a:rPr lang="en-US" spc="-10" dirty="0"/>
              <a:t>5</a:t>
            </a:r>
            <a:r>
              <a:rPr spc="-10" dirty="0"/>
              <a:t>/2</a:t>
            </a:r>
            <a:r>
              <a:rPr lang="en-US" spc="-10" dirty="0"/>
              <a:t>6</a:t>
            </a:r>
            <a:endParaRPr spc="-10" dirty="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07807" y="2371344"/>
            <a:ext cx="288035" cy="29413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2380" y="3781044"/>
            <a:ext cx="288035" cy="28803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094739" y="5482326"/>
            <a:ext cx="630555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latin typeface="Calibri"/>
                <a:cs typeface="Calibri"/>
              </a:rPr>
              <a:t>Turnover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en-US" sz="1400" spc="-30" dirty="0">
                <a:latin typeface="Calibri"/>
                <a:cs typeface="Calibri"/>
              </a:rPr>
              <a:t>lower units in management due to reprofiled development </a:t>
            </a:r>
            <a:r>
              <a:rPr lang="en-US" sz="1400" spc="-30" dirty="0" err="1">
                <a:latin typeface="Calibri"/>
                <a:cs typeface="Calibri"/>
              </a:rPr>
              <a:t>programmme</a:t>
            </a:r>
            <a:r>
              <a:rPr lang="en-US" sz="1400" spc="-30" dirty="0">
                <a:latin typeface="Calibri"/>
                <a:cs typeface="Calibri"/>
              </a:rPr>
              <a:t>, lower development sales and  </a:t>
            </a:r>
            <a:r>
              <a:rPr sz="1400" dirty="0">
                <a:latin typeface="Calibri"/>
                <a:cs typeface="Calibri"/>
              </a:rPr>
              <a:t>higher numbers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void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properties against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budget</a:t>
            </a:r>
            <a:r>
              <a:rPr lang="en-US" sz="1400" spc="-10" dirty="0">
                <a:latin typeface="Calibri"/>
                <a:cs typeface="Calibri"/>
              </a:rPr>
              <a:t>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4739" y="6122452"/>
            <a:ext cx="697103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Calibri"/>
                <a:cs typeface="Calibri"/>
              </a:rPr>
              <a:t>Operating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costs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lower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development </a:t>
            </a:r>
            <a:r>
              <a:rPr sz="1400" dirty="0">
                <a:latin typeface="Calibri"/>
                <a:cs typeface="Calibri"/>
              </a:rPr>
              <a:t>sale</a:t>
            </a:r>
            <a:r>
              <a:rPr lang="en-US" sz="1400" dirty="0">
                <a:latin typeface="Calibri"/>
                <a:cs typeface="Calibri"/>
              </a:rPr>
              <a:t> costs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lang="en-US" sz="1400" spc="-20" dirty="0">
                <a:latin typeface="Calibri"/>
                <a:cs typeface="Calibri"/>
              </a:rPr>
              <a:t>and a surplus on the disposal of housing properties are partially offset by higher </a:t>
            </a:r>
            <a:r>
              <a:rPr lang="en-US" sz="1400" dirty="0">
                <a:latin typeface="Calibri"/>
                <a:cs typeface="Calibri"/>
              </a:rPr>
              <a:t>repairs and maintenance costs.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308" y="5445252"/>
            <a:ext cx="288036" cy="295656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09331" y="3334511"/>
            <a:ext cx="288035" cy="294131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10856" y="2837688"/>
            <a:ext cx="284987" cy="291071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0831" y="6152400"/>
            <a:ext cx="286499" cy="28649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07807" y="4744211"/>
            <a:ext cx="286511" cy="292607"/>
          </a:xfrm>
          <a:prstGeom prst="rect">
            <a:avLst/>
          </a:prstGeom>
        </p:spPr>
      </p:pic>
      <p:pic>
        <p:nvPicPr>
          <p:cNvPr id="17" name="object 12">
            <a:extLst>
              <a:ext uri="{FF2B5EF4-FFF2-40B4-BE49-F238E27FC236}">
                <a16:creationId xmlns:a16="http://schemas.microsoft.com/office/drawing/2014/main" id="{5ECDBF76-B06C-C6A9-C483-0B72A9F25FF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07807" y="4280927"/>
            <a:ext cx="288035" cy="29413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32226" y="6266312"/>
            <a:ext cx="1606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696912"/>
              </p:ext>
            </p:extLst>
          </p:nvPr>
        </p:nvGraphicFramePr>
        <p:xfrm>
          <a:off x="554032" y="1262062"/>
          <a:ext cx="7973692" cy="35385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9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1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57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Actual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Sept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</a:t>
                      </a:r>
                      <a:r>
                        <a:rPr lang="en-US"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Actual</a:t>
                      </a:r>
                      <a:r>
                        <a:rPr sz="12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March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202</a:t>
                      </a:r>
                      <a:r>
                        <a:rPr lang="en-US"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Movement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tc>
                  <a:txBody>
                    <a:bodyPr/>
                    <a:lstStyle/>
                    <a:p>
                      <a:pPr marL="382270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Fav/un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fav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FC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5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2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£m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5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Fixed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dirty="0">
                          <a:latin typeface="Calibri"/>
                          <a:cs typeface="Calibri"/>
                        </a:rPr>
                        <a:t>514.565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498.605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15.960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Current</a:t>
                      </a:r>
                      <a:r>
                        <a:rPr sz="1100" spc="-4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25.829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26.286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0.457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8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Current</a:t>
                      </a:r>
                      <a:r>
                        <a:rPr sz="11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Liabilities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18.578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19.477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0.899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 b="1" dirty="0">
                        <a:highlight>
                          <a:srgbClr val="C0C0C0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lang="en-US" sz="1100" b="1" dirty="0">
                          <a:solidFill>
                            <a:srgbClr val="404040"/>
                          </a:solidFill>
                          <a:highlight>
                            <a:srgbClr val="C0C0C0"/>
                          </a:highlight>
                          <a:latin typeface="Calibri"/>
                          <a:cs typeface="Calibri"/>
                        </a:rPr>
                        <a:t>Total Assets less Current </a:t>
                      </a:r>
                      <a:r>
                        <a:rPr lang="en-US" sz="1100" b="1" dirty="0" err="1">
                          <a:solidFill>
                            <a:srgbClr val="404040"/>
                          </a:solidFill>
                          <a:highlight>
                            <a:srgbClr val="C0C0C0"/>
                          </a:highlight>
                          <a:latin typeface="Calibri"/>
                          <a:cs typeface="Calibri"/>
                        </a:rPr>
                        <a:t>Liabilites</a:t>
                      </a:r>
                      <a:endParaRPr sz="1100" b="1" dirty="0">
                        <a:highlight>
                          <a:srgbClr val="C0C0C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 b="1" dirty="0">
                        <a:highlight>
                          <a:srgbClr val="C0C0C0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lang="en-US" sz="1100" b="1" spc="-10" dirty="0">
                          <a:solidFill>
                            <a:srgbClr val="404040"/>
                          </a:solidFill>
                          <a:highlight>
                            <a:srgbClr val="C0C0C0"/>
                          </a:highlight>
                          <a:latin typeface="Calibri"/>
                          <a:cs typeface="Calibri"/>
                        </a:rPr>
                        <a:t>521.816</a:t>
                      </a:r>
                      <a:endParaRPr sz="1100" b="1" dirty="0">
                        <a:highlight>
                          <a:srgbClr val="C0C0C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lang="en-GB" sz="1100" b="1" dirty="0">
                        <a:highlight>
                          <a:srgbClr val="C0C0C0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lang="en-GB" sz="1100" b="1" spc="-10" dirty="0">
                          <a:solidFill>
                            <a:srgbClr val="404040"/>
                          </a:solidFill>
                          <a:highlight>
                            <a:srgbClr val="C0C0C0"/>
                          </a:highlight>
                          <a:latin typeface="Calibri"/>
                          <a:cs typeface="Calibri"/>
                        </a:rPr>
                        <a:t>505.414</a:t>
                      </a:r>
                      <a:endParaRPr lang="en-GB" sz="1100" b="1" dirty="0">
                        <a:highlight>
                          <a:srgbClr val="C0C0C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100" b="1" dirty="0">
                        <a:highlight>
                          <a:srgbClr val="C0C0C0"/>
                        </a:highlight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100" b="1" spc="-20" dirty="0">
                          <a:solidFill>
                            <a:srgbClr val="404040"/>
                          </a:solidFill>
                          <a:highlight>
                            <a:srgbClr val="C0C0C0"/>
                          </a:highlight>
                          <a:latin typeface="Calibri"/>
                          <a:cs typeface="Calibri"/>
                        </a:rPr>
                        <a:t>16.402</a:t>
                      </a:r>
                      <a:endParaRPr sz="1100" b="1" dirty="0">
                        <a:highlight>
                          <a:srgbClr val="C0C0C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highlight>
                          <a:srgbClr val="C0C0C0"/>
                        </a:highlight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69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Long</a:t>
                      </a:r>
                      <a:r>
                        <a:rPr sz="1100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term</a:t>
                      </a:r>
                      <a:r>
                        <a:rPr sz="11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Labilities</a:t>
                      </a:r>
                      <a:r>
                        <a:rPr sz="1100" spc="-4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- 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loans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dirty="0">
                          <a:latin typeface="Calibri"/>
                          <a:cs typeface="Calibri"/>
                        </a:rPr>
                        <a:t>276.630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264.220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5"/>
                        </a:spcBef>
                      </a:pPr>
                      <a:r>
                        <a:rPr lang="en-US"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12.410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530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0" y="400812"/>
            <a:ext cx="7381240" cy="508000"/>
          </a:xfrm>
          <a:custGeom>
            <a:avLst/>
            <a:gdLst/>
            <a:ahLst/>
            <a:cxnLst/>
            <a:rect l="l" t="t" r="r" b="b"/>
            <a:pathLst>
              <a:path w="7381240" h="508000">
                <a:moveTo>
                  <a:pt x="7380732" y="0"/>
                </a:moveTo>
                <a:lnTo>
                  <a:pt x="0" y="6087"/>
                </a:lnTo>
                <a:lnTo>
                  <a:pt x="0" y="507491"/>
                </a:lnTo>
                <a:lnTo>
                  <a:pt x="6876160" y="507491"/>
                </a:lnTo>
                <a:lnTo>
                  <a:pt x="7380732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Financial</a:t>
            </a:r>
            <a:r>
              <a:rPr spc="-45" dirty="0"/>
              <a:t> </a:t>
            </a:r>
            <a:r>
              <a:rPr spc="-10" dirty="0"/>
              <a:t>performance</a:t>
            </a:r>
            <a:r>
              <a:rPr spc="-40" dirty="0"/>
              <a:t> </a:t>
            </a:r>
            <a:r>
              <a:rPr dirty="0"/>
              <a:t>B/S</a:t>
            </a:r>
            <a:r>
              <a:rPr spc="-55" dirty="0"/>
              <a:t> </a:t>
            </a:r>
            <a:r>
              <a:rPr spc="-10" dirty="0"/>
              <a:t>202</a:t>
            </a:r>
            <a:r>
              <a:rPr lang="en-US" spc="-10" dirty="0"/>
              <a:t>5</a:t>
            </a:r>
            <a:r>
              <a:rPr spc="-10" dirty="0"/>
              <a:t>/2</a:t>
            </a:r>
            <a:r>
              <a:rPr lang="en-US" spc="-10" dirty="0"/>
              <a:t>6</a:t>
            </a:r>
            <a:endParaRPr spc="-10" dirty="0"/>
          </a:p>
        </p:txBody>
      </p:sp>
      <p:sp>
        <p:nvSpPr>
          <p:cNvPr id="7" name="object 7"/>
          <p:cNvSpPr txBox="1"/>
          <p:nvPr/>
        </p:nvSpPr>
        <p:spPr>
          <a:xfrm>
            <a:off x="990252" y="5482326"/>
            <a:ext cx="5332700" cy="661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Current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Assets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lower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lang="en-US" sz="1400" spc="-60" dirty="0">
                <a:latin typeface="Calibri"/>
                <a:cs typeface="Calibri"/>
              </a:rPr>
              <a:t>levels of outright sales properties held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lang="en-US" sz="1400" dirty="0">
                <a:latin typeface="Calibri"/>
                <a:cs typeface="Calibri"/>
              </a:rPr>
              <a:t>Fixed Assets – new development and investment in stock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212" y="5442203"/>
            <a:ext cx="288036" cy="29413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9331" y="2293620"/>
            <a:ext cx="288035" cy="288036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07807" y="2787395"/>
            <a:ext cx="286511" cy="29260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7972" y="5913120"/>
            <a:ext cx="286499" cy="286511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07807" y="4332732"/>
            <a:ext cx="286511" cy="292607"/>
          </a:xfrm>
          <a:prstGeom prst="rect">
            <a:avLst/>
          </a:prstGeom>
        </p:spPr>
      </p:pic>
      <p:pic>
        <p:nvPicPr>
          <p:cNvPr id="17" name="object 9">
            <a:extLst>
              <a:ext uri="{FF2B5EF4-FFF2-40B4-BE49-F238E27FC236}">
                <a16:creationId xmlns:a16="http://schemas.microsoft.com/office/drawing/2014/main" id="{773079F4-B53B-0DE8-4D9F-E7DA46DD554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89348" y="3818953"/>
            <a:ext cx="288035" cy="288036"/>
          </a:xfrm>
          <a:prstGeom prst="rect">
            <a:avLst/>
          </a:prstGeom>
        </p:spPr>
      </p:pic>
      <p:pic>
        <p:nvPicPr>
          <p:cNvPr id="6" name="object 9">
            <a:extLst>
              <a:ext uri="{FF2B5EF4-FFF2-40B4-BE49-F238E27FC236}">
                <a16:creationId xmlns:a16="http://schemas.microsoft.com/office/drawing/2014/main" id="{65238D12-E0D4-E369-E0BA-0436E70462F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06283" y="3285741"/>
            <a:ext cx="288035" cy="2880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32226" y="6266312"/>
            <a:ext cx="16065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spc="-5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8487" y="1059385"/>
            <a:ext cx="7901940" cy="2105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20000"/>
              </a:lnSpc>
              <a:spcBef>
                <a:spcPts val="100"/>
              </a:spcBef>
              <a:buClr>
                <a:srgbClr val="15D2DC"/>
              </a:buClr>
              <a:buFont typeface="Arial"/>
              <a:buChar char="•"/>
              <a:tabLst>
                <a:tab pos="355600" algn="l"/>
              </a:tabLst>
            </a:pP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Board</a:t>
            </a:r>
            <a:r>
              <a:rPr sz="15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approved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business</a:t>
            </a:r>
            <a:r>
              <a:rPr sz="15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plan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sets</a:t>
            </a:r>
            <a:r>
              <a:rPr sz="15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‘golden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rules’</a:t>
            </a:r>
            <a:r>
              <a:rPr sz="15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at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tighter</a:t>
            </a:r>
            <a:r>
              <a:rPr sz="15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levels than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lender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covenants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to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ensure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a</a:t>
            </a:r>
            <a:r>
              <a:rPr sz="15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buffer</a:t>
            </a:r>
            <a:r>
              <a:rPr sz="15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15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sustained</a:t>
            </a:r>
            <a:endParaRPr sz="15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560"/>
              </a:spcBef>
              <a:buClr>
                <a:srgbClr val="15D2DC"/>
              </a:buClr>
              <a:buFont typeface="Arial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Cash</a:t>
            </a:r>
            <a:r>
              <a:rPr sz="15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balance</a:t>
            </a:r>
            <a:r>
              <a:rPr sz="15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c£</a:t>
            </a:r>
            <a:r>
              <a:rPr lang="en-US" sz="1500" dirty="0">
                <a:solidFill>
                  <a:srgbClr val="404040"/>
                </a:solidFill>
                <a:latin typeface="Calibri"/>
                <a:cs typeface="Calibri"/>
              </a:rPr>
              <a:t>13.6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September</a:t>
            </a:r>
            <a:r>
              <a:rPr sz="15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202</a:t>
            </a:r>
            <a:r>
              <a:rPr lang="en-US" sz="1500" spc="-20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endParaRPr sz="15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560"/>
              </a:spcBef>
              <a:buClr>
                <a:srgbClr val="15D2DC"/>
              </a:buClr>
              <a:buFont typeface="Arial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Beyond</a:t>
            </a:r>
            <a:r>
              <a:rPr sz="15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Housing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lang="en-US" sz="1500" spc="-10" dirty="0">
                <a:solidFill>
                  <a:srgbClr val="404040"/>
                </a:solidFill>
                <a:latin typeface="Calibri"/>
                <a:cs typeface="Calibri"/>
              </a:rPr>
              <a:t>have in place a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£250m</a:t>
            </a:r>
            <a:r>
              <a:rPr sz="15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ESG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 30-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year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bond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lang="en-US" sz="1500" spc="-40" dirty="0">
                <a:solidFill>
                  <a:srgbClr val="404040"/>
                </a:solidFill>
                <a:latin typeface="Calibri"/>
                <a:cs typeface="Calibri"/>
              </a:rPr>
              <a:t>originally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issued</a:t>
            </a:r>
            <a:r>
              <a:rPr sz="15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May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2021</a:t>
            </a:r>
            <a:r>
              <a:rPr sz="15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lang="en-US" sz="1500" spc="-15" dirty="0">
                <a:solidFill>
                  <a:srgbClr val="404040"/>
                </a:solidFill>
                <a:latin typeface="Calibri"/>
                <a:cs typeface="Calibri"/>
              </a:rPr>
              <a:t>at September 2024</a:t>
            </a:r>
            <a:r>
              <a:rPr sz="15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£</a:t>
            </a:r>
            <a:r>
              <a:rPr lang="en-US" sz="1500" dirty="0">
                <a:solidFill>
                  <a:srgbClr val="404040"/>
                </a:solidFill>
                <a:latin typeface="Calibri"/>
                <a:cs typeface="Calibri"/>
              </a:rPr>
              <a:t>205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lang="en-US" sz="1500" dirty="0">
                <a:solidFill>
                  <a:srgbClr val="404040"/>
                </a:solidFill>
                <a:latin typeface="Calibri"/>
                <a:cs typeface="Calibri"/>
              </a:rPr>
              <a:t> was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drawn</a:t>
            </a:r>
            <a:r>
              <a:rPr sz="15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lang="en-US" sz="1500" spc="-55" dirty="0">
                <a:solidFill>
                  <a:srgbClr val="404040"/>
                </a:solidFill>
                <a:latin typeface="Calibri"/>
                <a:cs typeface="Calibri"/>
              </a:rPr>
              <a:t>with £45m retained.</a:t>
            </a:r>
            <a:endParaRPr sz="150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560"/>
              </a:spcBef>
              <a:buClr>
                <a:srgbClr val="15D2DC"/>
              </a:buClr>
              <a:buFont typeface="Arial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Moodys</a:t>
            </a:r>
            <a:r>
              <a:rPr sz="15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credit</a:t>
            </a:r>
            <a:r>
              <a:rPr sz="15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rating</a:t>
            </a:r>
            <a:r>
              <a:rPr sz="15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update</a:t>
            </a:r>
            <a:r>
              <a:rPr sz="15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at</a:t>
            </a:r>
            <a:r>
              <a:rPr sz="15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October</a:t>
            </a:r>
            <a:r>
              <a:rPr sz="15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20</a:t>
            </a:r>
            <a:r>
              <a:rPr lang="en-US" sz="1500" dirty="0">
                <a:solidFill>
                  <a:srgbClr val="404040"/>
                </a:solidFill>
                <a:latin typeface="Calibri"/>
                <a:cs typeface="Calibri"/>
              </a:rPr>
              <a:t>25</a:t>
            </a:r>
            <a:r>
              <a:rPr sz="1500" spc="-1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15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(A2</a:t>
            </a:r>
            <a:r>
              <a:rPr sz="15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404040"/>
                </a:solidFill>
                <a:latin typeface="Calibri"/>
                <a:cs typeface="Calibri"/>
              </a:rPr>
              <a:t>stable)</a:t>
            </a:r>
            <a:r>
              <a:rPr sz="15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lang="en-US" sz="1500" spc="-45" dirty="0">
                <a:solidFill>
                  <a:srgbClr val="404040"/>
                </a:solidFill>
                <a:latin typeface="Calibri"/>
                <a:cs typeface="Calibri"/>
              </a:rPr>
              <a:t>in line with the previous annual review.</a:t>
            </a:r>
            <a:endParaRPr sz="1500" dirty="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415"/>
              </p:ext>
            </p:extLst>
          </p:nvPr>
        </p:nvGraphicFramePr>
        <p:xfrm>
          <a:off x="566475" y="3575555"/>
          <a:ext cx="7998459" cy="2624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5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Golden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rule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15D2DC"/>
                    </a:solidFill>
                  </a:tcPr>
                </a:tc>
                <a:tc>
                  <a:txBody>
                    <a:bodyPr/>
                    <a:lstStyle/>
                    <a:p>
                      <a:pPr marL="1048385" marR="234950" indent="-8083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Performance</a:t>
                      </a:r>
                      <a:r>
                        <a:rPr sz="11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(as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end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September 202</a:t>
                      </a:r>
                      <a:r>
                        <a:rPr lang="en-US" sz="11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EBITDA</a:t>
                      </a:r>
                      <a:r>
                        <a:rPr sz="1100" b="1" spc="-6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54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lang="en-US"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24%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Asset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126.5%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56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Net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borrowing:</a:t>
                      </a:r>
                      <a:r>
                        <a:rPr sz="1100" b="1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Housing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sz="1100" b="1" spc="-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b="1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cost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&lt;63%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lang="en-US"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48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lang="en-GB"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lang="en-GB"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lang="en-GB" sz="1100" dirty="0">
                        <a:highlight>
                          <a:srgbClr val="FFFF00"/>
                        </a:highlight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Cash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cash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equivalents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marL="824865" marR="342265" indent="-4756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cover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at</a:t>
                      </a:r>
                      <a:r>
                        <a:rPr sz="11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least</a:t>
                      </a:r>
                      <a:r>
                        <a:rPr sz="1100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r>
                        <a:rPr sz="1100" spc="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months</a:t>
                      </a:r>
                      <a:r>
                        <a:rPr sz="1100" spc="-4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3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lang="en-US" sz="1100" b="1" spc="-1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42 months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Current</a:t>
                      </a:r>
                      <a:r>
                        <a:rPr sz="1100" b="1" spc="-4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ratio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&gt;1.0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lang="en-US"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1.4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Open</a:t>
                      </a:r>
                      <a:r>
                        <a:rPr sz="1100" b="1" spc="-25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market</a:t>
                      </a:r>
                      <a:r>
                        <a:rPr sz="1100" b="1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sales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C5C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&lt;20%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turnover</a:t>
                      </a:r>
                      <a:r>
                        <a:rPr sz="1100" spc="-3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p.a.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0</a:t>
                      </a:r>
                      <a:r>
                        <a:rPr lang="en-US"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.5</a:t>
                      </a:r>
                      <a:r>
                        <a:rPr sz="1100" b="1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%</a:t>
                      </a:r>
                      <a:r>
                        <a:rPr sz="1100" b="1" spc="-20" dirty="0">
                          <a:solidFill>
                            <a:srgbClr val="404040"/>
                          </a:solidFill>
                          <a:latin typeface="Calibri"/>
                          <a:cs typeface="Calibri"/>
                        </a:rPr>
                        <a:t> 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3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0" y="400812"/>
            <a:ext cx="4643755" cy="508000"/>
          </a:xfrm>
          <a:custGeom>
            <a:avLst/>
            <a:gdLst/>
            <a:ahLst/>
            <a:cxnLst/>
            <a:rect l="l" t="t" r="r" b="b"/>
            <a:pathLst>
              <a:path w="4643755" h="508000">
                <a:moveTo>
                  <a:pt x="4643628" y="0"/>
                </a:moveTo>
                <a:lnTo>
                  <a:pt x="0" y="6081"/>
                </a:lnTo>
                <a:lnTo>
                  <a:pt x="0" y="507491"/>
                </a:lnTo>
                <a:lnTo>
                  <a:pt x="4325861" y="507491"/>
                </a:lnTo>
                <a:lnTo>
                  <a:pt x="4643628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Treasury</a:t>
            </a:r>
            <a:r>
              <a:rPr spc="-90" dirty="0"/>
              <a:t> </a:t>
            </a:r>
            <a:r>
              <a:rPr spc="-10" dirty="0"/>
              <a:t>framework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052" y="1281746"/>
            <a:ext cx="614045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Beyond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Housing</a:t>
            </a:r>
            <a:r>
              <a:rPr sz="1600" spc="-5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debt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September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202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5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consists</a:t>
            </a:r>
            <a:r>
              <a:rPr sz="16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loans</a:t>
            </a:r>
            <a:r>
              <a:rPr sz="1600" spc="-6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from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four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lenders: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7042" y="1783265"/>
            <a:ext cx="2957195" cy="343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50000"/>
              </a:lnSpc>
              <a:spcBef>
                <a:spcPts val="100"/>
              </a:spcBef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Nationwide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(19.5%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portfolio)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3776" y="1784614"/>
            <a:ext cx="373252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335">
              <a:lnSpc>
                <a:spcPct val="150000"/>
              </a:lnSpc>
              <a:spcBef>
                <a:spcPts val="100"/>
              </a:spcBef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Royal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Bank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Scotland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(14%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portfolio)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Bond</a:t>
            </a:r>
            <a:r>
              <a:rPr sz="1600" spc="-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(59% of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portfolio)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3776" y="2919497"/>
            <a:ext cx="6735445" cy="1082604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£275m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the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drawn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debt,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total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facility</a:t>
            </a:r>
            <a:r>
              <a:rPr sz="16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debt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395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1600" spc="-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loan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average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life</a:t>
            </a:r>
            <a:r>
              <a:rPr sz="16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19.5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years</a:t>
            </a:r>
            <a:endParaRPr sz="1600" dirty="0">
              <a:latin typeface="Calibri"/>
              <a:cs typeface="Calibri"/>
            </a:endParaRPr>
          </a:p>
          <a:p>
            <a:pPr marL="13335" marR="238125" indent="-635">
              <a:lnSpc>
                <a:spcPct val="150000"/>
              </a:lnSpc>
            </a:pP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75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3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facility</a:t>
            </a:r>
            <a:r>
              <a:rPr sz="1600" spc="-7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represents Revolving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Credit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Facility</a:t>
            </a:r>
            <a:r>
              <a:rPr sz="1600" spc="-6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(RCF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)</a:t>
            </a:r>
          </a:p>
          <a:p>
            <a:pPr marL="13335" marR="238125" indent="-635">
              <a:lnSpc>
                <a:spcPct val="150000"/>
              </a:lnSpc>
            </a:pPr>
            <a:r>
              <a:rPr lang="en-US" sz="1600" spc="-30" dirty="0">
                <a:solidFill>
                  <a:srgbClr val="404040"/>
                </a:solidFill>
                <a:latin typeface="Calibri"/>
                <a:cs typeface="Calibri"/>
              </a:rPr>
              <a:t>Undrawn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facilities</a:t>
            </a:r>
            <a:r>
              <a:rPr sz="1600" spc="-7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total</a:t>
            </a:r>
            <a:r>
              <a:rPr sz="1600" spc="-5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£1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20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1600" spc="-1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of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which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</a:t>
            </a:r>
            <a:r>
              <a:rPr lang="en-US" sz="1600" dirty="0">
                <a:solidFill>
                  <a:srgbClr val="404040"/>
                </a:solidFill>
                <a:latin typeface="Calibri"/>
                <a:cs typeface="Calibri"/>
              </a:rPr>
              <a:t>75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m</a:t>
            </a:r>
            <a:r>
              <a:rPr sz="1600" spc="-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is</a:t>
            </a:r>
            <a:r>
              <a:rPr sz="1600" spc="-45" dirty="0">
                <a:solidFill>
                  <a:srgbClr val="404040"/>
                </a:solidFill>
                <a:latin typeface="Calibri"/>
                <a:cs typeface="Calibri"/>
              </a:rPr>
              <a:t> RCF,</a:t>
            </a:r>
            <a:r>
              <a:rPr sz="1600" spc="-4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04040"/>
                </a:solidFill>
                <a:latin typeface="Calibri"/>
                <a:cs typeface="Calibri"/>
              </a:rPr>
              <a:t>£45m</a:t>
            </a:r>
            <a:r>
              <a:rPr sz="1600" spc="-3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alibri"/>
                <a:cs typeface="Calibri"/>
              </a:rPr>
              <a:t>bond.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66584" y="1853184"/>
            <a:ext cx="353555" cy="711706"/>
            <a:chOff x="766584" y="1853184"/>
            <a:chExt cx="353555" cy="711706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1144" y="1853184"/>
              <a:ext cx="348995" cy="35051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6584" y="2215895"/>
              <a:ext cx="350507" cy="348995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762000" y="2997707"/>
            <a:ext cx="338455" cy="1068705"/>
            <a:chOff x="762000" y="2997707"/>
            <a:chExt cx="338455" cy="106870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2997707"/>
              <a:ext cx="338327" cy="33832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3371088"/>
              <a:ext cx="338327" cy="33832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0" y="3727703"/>
              <a:ext cx="338327" cy="338327"/>
            </a:xfrm>
            <a:prstGeom prst="rect">
              <a:avLst/>
            </a:prstGeom>
          </p:spPr>
        </p:pic>
      </p:grpSp>
      <p:sp>
        <p:nvSpPr>
          <p:cNvPr id="13" name="object 13"/>
          <p:cNvSpPr/>
          <p:nvPr/>
        </p:nvSpPr>
        <p:spPr>
          <a:xfrm>
            <a:off x="0" y="400812"/>
            <a:ext cx="4572000" cy="508000"/>
          </a:xfrm>
          <a:custGeom>
            <a:avLst/>
            <a:gdLst/>
            <a:ahLst/>
            <a:cxnLst/>
            <a:rect l="l" t="t" r="r" b="b"/>
            <a:pathLst>
              <a:path w="4572000" h="508000">
                <a:moveTo>
                  <a:pt x="4572000" y="0"/>
                </a:moveTo>
                <a:lnTo>
                  <a:pt x="0" y="6081"/>
                </a:lnTo>
                <a:lnTo>
                  <a:pt x="0" y="507491"/>
                </a:lnTo>
                <a:lnTo>
                  <a:pt x="4259122" y="507491"/>
                </a:lnTo>
                <a:lnTo>
                  <a:pt x="4572000" y="0"/>
                </a:lnTo>
                <a:close/>
              </a:path>
            </a:pathLst>
          </a:custGeom>
          <a:solidFill>
            <a:srgbClr val="15D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Current</a:t>
            </a:r>
            <a:r>
              <a:rPr spc="-95" dirty="0"/>
              <a:t> </a:t>
            </a:r>
            <a:r>
              <a:rPr dirty="0"/>
              <a:t>facilities</a:t>
            </a:r>
            <a:r>
              <a:rPr spc="-85" dirty="0"/>
              <a:t> </a:t>
            </a:r>
            <a:r>
              <a:rPr dirty="0"/>
              <a:t>by</a:t>
            </a:r>
            <a:r>
              <a:rPr spc="-105" dirty="0"/>
              <a:t> </a:t>
            </a:r>
            <a:r>
              <a:rPr spc="-10" dirty="0"/>
              <a:t>lender</a:t>
            </a:r>
          </a:p>
        </p:txBody>
      </p:sp>
      <p:sp>
        <p:nvSpPr>
          <p:cNvPr id="15" name="object 15"/>
          <p:cNvSpPr/>
          <p:nvPr/>
        </p:nvSpPr>
        <p:spPr>
          <a:xfrm>
            <a:off x="540258" y="2853689"/>
            <a:ext cx="7993380" cy="0"/>
          </a:xfrm>
          <a:custGeom>
            <a:avLst/>
            <a:gdLst/>
            <a:ahLst/>
            <a:cxnLst/>
            <a:rect l="l" t="t" r="r" b="b"/>
            <a:pathLst>
              <a:path w="7993380">
                <a:moveTo>
                  <a:pt x="0" y="0"/>
                </a:moveTo>
                <a:lnTo>
                  <a:pt x="7993062" y="0"/>
                </a:lnTo>
              </a:path>
            </a:pathLst>
          </a:custGeom>
          <a:ln w="38100">
            <a:solidFill>
              <a:srgbClr val="15D2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05400" y="1844812"/>
            <a:ext cx="347471" cy="35356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78082C8-BDCE-3920-726B-E6FFA58974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4343400"/>
            <a:ext cx="6477000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/>
        </p:nvSpPr>
        <p:spPr>
          <a:xfrm>
            <a:off x="5208326" y="2646573"/>
            <a:ext cx="841050" cy="37665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5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4092077" y="2213405"/>
            <a:ext cx="841050" cy="37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5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5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064627" y="3223771"/>
            <a:ext cx="841050" cy="185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5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5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421730" y="5561887"/>
            <a:ext cx="3696312" cy="608373"/>
            <a:chOff x="4459755" y="4822111"/>
            <a:chExt cx="9016740" cy="1416949"/>
          </a:xfrm>
        </p:grpSpPr>
        <p:sp>
          <p:nvSpPr>
            <p:cNvPr id="18" name="TextBox 17"/>
            <p:cNvSpPr txBox="1"/>
            <p:nvPr/>
          </p:nvSpPr>
          <p:spPr>
            <a:xfrm>
              <a:off x="6034822" y="5053976"/>
              <a:ext cx="7441673" cy="1176494"/>
            </a:xfrm>
            <a:prstGeom prst="roundRect">
              <a:avLst/>
            </a:prstGeom>
            <a:solidFill>
              <a:schemeClr val="bg1"/>
            </a:solidFill>
            <a:ln w="76200">
              <a:solidFill>
                <a:srgbClr val="65676D"/>
              </a:solidFill>
            </a:ln>
          </p:spPr>
          <p:txBody>
            <a:bodyPr wrap="square" lIns="51435" tIns="25718" rIns="51435" bIns="25718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5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/>
                </a:rPr>
                <a:t>£16.5m to be invested in 2025/26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4459755" y="4822111"/>
              <a:ext cx="1424210" cy="1416949"/>
              <a:chOff x="4459755" y="4822111"/>
              <a:chExt cx="1424210" cy="1416949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5004048" y="5013176"/>
                <a:ext cx="864096" cy="6543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013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401" t="52235" r="59203" b="29412"/>
              <a:stretch/>
            </p:blipFill>
            <p:spPr>
              <a:xfrm>
                <a:off x="4459755" y="4822111"/>
                <a:ext cx="1424210" cy="1416949"/>
              </a:xfrm>
              <a:prstGeom prst="rect">
                <a:avLst/>
              </a:prstGeom>
            </p:spPr>
          </p:pic>
        </p:grpSp>
      </p:grp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F600E72-8306-6EAB-7B74-A0A85781CFCA}"/>
              </a:ext>
            </a:extLst>
          </p:cNvPr>
          <p:cNvGraphicFramePr>
            <a:graphicFrameLocks/>
          </p:cNvGraphicFramePr>
          <p:nvPr/>
        </p:nvGraphicFramePr>
        <p:xfrm>
          <a:off x="810116" y="1270618"/>
          <a:ext cx="7590933" cy="395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781F721-DCBA-6DC6-9146-F4FBF1D9C53E}"/>
              </a:ext>
            </a:extLst>
          </p:cNvPr>
          <p:cNvSpPr txBox="1"/>
          <p:nvPr/>
        </p:nvSpPr>
        <p:spPr>
          <a:xfrm>
            <a:off x="-2004" y="408741"/>
            <a:ext cx="7050504" cy="52322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 w 10000"/>
              <a:gd name="connsiteY1" fmla="*/ 12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8586"/>
              <a:gd name="connsiteY0" fmla="*/ 10000 h 10000"/>
              <a:gd name="connsiteX1" fmla="*/ 2 w 8586"/>
              <a:gd name="connsiteY1" fmla="*/ 120 h 10000"/>
              <a:gd name="connsiteX2" fmla="*/ 8586 w 8586"/>
              <a:gd name="connsiteY2" fmla="*/ 0 h 10000"/>
              <a:gd name="connsiteX3" fmla="*/ 8000 w 8586"/>
              <a:gd name="connsiteY3" fmla="*/ 10000 h 10000"/>
              <a:gd name="connsiteX4" fmla="*/ 0 w 858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6" h="10000">
                <a:moveTo>
                  <a:pt x="0" y="10000"/>
                </a:moveTo>
                <a:cubicBezTo>
                  <a:pt x="1" y="6707"/>
                  <a:pt x="1" y="3413"/>
                  <a:pt x="2" y="120"/>
                </a:cubicBezTo>
                <a:lnTo>
                  <a:pt x="8586" y="0"/>
                </a:lnTo>
                <a:cubicBezTo>
                  <a:pt x="8391" y="3333"/>
                  <a:pt x="8195" y="6667"/>
                  <a:pt x="8000" y="10000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16D3DC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66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Capital programme - Total jobs completed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106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1090440" y="832810"/>
            <a:ext cx="7692619" cy="5870571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marL="57150" indent="0">
              <a:lnSpc>
                <a:spcPct val="115000"/>
              </a:lnSpc>
              <a:buNone/>
            </a:pPr>
            <a:endParaRPr lang="en-GB" sz="10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 indent="0">
              <a:lnSpc>
                <a:spcPct val="114999"/>
              </a:lnSpc>
              <a:buNone/>
            </a:pPr>
            <a:endParaRPr lang="en-GB" sz="1000" b="1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57150" indent="0">
              <a:lnSpc>
                <a:spcPct val="115000"/>
              </a:lnSpc>
              <a:buClr>
                <a:srgbClr val="16D3DC"/>
              </a:buClr>
              <a:buNone/>
            </a:pP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Customer satisfaction 83%</a:t>
            </a:r>
          </a:p>
          <a:p>
            <a:pPr marL="57150" indent="0">
              <a:lnSpc>
                <a:spcPct val="115000"/>
              </a:lnSpc>
              <a:buClr>
                <a:srgbClr val="16D3DC"/>
              </a:buClr>
              <a:buNone/>
            </a:pPr>
            <a:endParaRPr lang="en-GB" sz="1000" b="1" dirty="0">
              <a:solidFill>
                <a:srgbClr val="16D3DC"/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57150" indent="0">
              <a:lnSpc>
                <a:spcPct val="114999"/>
              </a:lnSpc>
              <a:buClr>
                <a:srgbClr val="16D3DC"/>
              </a:buClr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Planned model programme contractual 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starts 147</a:t>
            </a:r>
            <a:r>
              <a:rPr lang="en-GB" sz="2000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and 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completions 240</a:t>
            </a:r>
          </a:p>
          <a:p>
            <a:pPr marL="57150" indent="0">
              <a:lnSpc>
                <a:spcPct val="114999"/>
              </a:lnSpc>
              <a:buClr>
                <a:srgbClr val="16D3DC"/>
              </a:buClr>
              <a:buNone/>
            </a:pPr>
            <a:endParaRPr lang="en-GB" sz="1000" b="1" dirty="0">
              <a:cs typeface="Calibri"/>
            </a:endParaRPr>
          </a:p>
          <a:p>
            <a:pPr marL="57150" indent="0">
              <a:lnSpc>
                <a:spcPct val="114999"/>
              </a:lnSpc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Committed programme cost and income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 variance (less than £200k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from approved)</a:t>
            </a:r>
          </a:p>
          <a:p>
            <a:pPr marL="57150" indent="0">
              <a:lnSpc>
                <a:spcPct val="114999"/>
              </a:lnSpc>
              <a:buNone/>
            </a:pPr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 indent="0">
              <a:lnSpc>
                <a:spcPct val="114999"/>
              </a:lnSpc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Financial performance – affordable five-year programme will achieve a cumulative 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NPV of over £16m</a:t>
            </a:r>
          </a:p>
          <a:p>
            <a:pPr marL="57150" indent="0">
              <a:lnSpc>
                <a:spcPct val="114999"/>
              </a:lnSpc>
              <a:buNone/>
            </a:pPr>
            <a:endParaRPr lang="en-GB" sz="1000" b="1" dirty="0">
              <a:solidFill>
                <a:srgbClr val="92D05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 indent="0">
              <a:lnSpc>
                <a:spcPct val="114999"/>
              </a:lnSpc>
              <a:buNone/>
            </a:pP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Less than 20</a:t>
            </a:r>
            <a:r>
              <a:rPr lang="en-GB" sz="2000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unsold sales homes</a:t>
            </a:r>
          </a:p>
          <a:p>
            <a:pPr marL="57150" indent="0">
              <a:lnSpc>
                <a:spcPct val="114999"/>
              </a:lnSpc>
              <a:buNone/>
            </a:pPr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" indent="0">
              <a:lnSpc>
                <a:spcPct val="114999"/>
              </a:lnSpc>
              <a:buNone/>
            </a:pP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89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 homes sold (shared ownership and rent to buy)</a:t>
            </a:r>
          </a:p>
          <a:p>
            <a:pPr marL="57150" indent="0">
              <a:lnSpc>
                <a:spcPct val="114999"/>
              </a:lnSpc>
              <a:buNone/>
            </a:pPr>
            <a:endParaRPr lang="en-GB" sz="10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57150" indent="0">
              <a:lnSpc>
                <a:spcPct val="114999"/>
              </a:lnSpc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Times New Roman" panose="02020603050405020304" pitchFamily="18" charset="0"/>
                <a:cs typeface="Arial"/>
              </a:rPr>
              <a:t>47% of programme 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low-cost home ownership (includes </a:t>
            </a:r>
            <a:r>
              <a:rPr lang="en-GB" sz="2000" b="1" dirty="0">
                <a:solidFill>
                  <a:srgbClr val="16D3DC"/>
                </a:solidFill>
                <a:latin typeface="Calibri"/>
                <a:cs typeface="Arial"/>
              </a:rPr>
              <a:t>4% </a:t>
            </a:r>
            <a:r>
              <a:rPr lang="en-GB" sz="2000" b="1" dirty="0">
                <a:solidFill>
                  <a:srgbClr val="16D3DC"/>
                </a:solidFill>
                <a:latin typeface="Calibri"/>
                <a:ea typeface="Times New Roman" panose="02020603050405020304" pitchFamily="18" charset="0"/>
                <a:cs typeface="Arial"/>
              </a:rPr>
              <a:t>rent to buy)</a:t>
            </a:r>
          </a:p>
          <a:p>
            <a:pPr marL="57150" indent="0">
              <a:lnSpc>
                <a:spcPct val="114999"/>
              </a:lnSpc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57150" indent="0">
              <a:lnSpc>
                <a:spcPct val="114999"/>
              </a:lnSpc>
              <a:buNone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57150" indent="0">
              <a:lnSpc>
                <a:spcPct val="114999"/>
              </a:lnSpc>
              <a:buNone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 panose="02020603050405020304" pitchFamily="18" charset="0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2442" y="400219"/>
            <a:ext cx="7784842" cy="50783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 w 10000"/>
              <a:gd name="connsiteY1" fmla="*/ 12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8586"/>
              <a:gd name="connsiteY0" fmla="*/ 10000 h 10000"/>
              <a:gd name="connsiteX1" fmla="*/ 2 w 8586"/>
              <a:gd name="connsiteY1" fmla="*/ 120 h 10000"/>
              <a:gd name="connsiteX2" fmla="*/ 8586 w 8586"/>
              <a:gd name="connsiteY2" fmla="*/ 0 h 10000"/>
              <a:gd name="connsiteX3" fmla="*/ 8000 w 8586"/>
              <a:gd name="connsiteY3" fmla="*/ 10000 h 10000"/>
              <a:gd name="connsiteX4" fmla="*/ 0 w 858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6" h="10000">
                <a:moveTo>
                  <a:pt x="0" y="10000"/>
                </a:moveTo>
                <a:cubicBezTo>
                  <a:pt x="1" y="6707"/>
                  <a:pt x="1" y="3413"/>
                  <a:pt x="2" y="120"/>
                </a:cubicBezTo>
                <a:lnTo>
                  <a:pt x="8586" y="0"/>
                </a:lnTo>
                <a:cubicBezTo>
                  <a:pt x="8391" y="3333"/>
                  <a:pt x="8195" y="6667"/>
                  <a:pt x="8000" y="10000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16D3DC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266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Development – performance monitoring</a:t>
            </a:r>
          </a:p>
        </p:txBody>
      </p:sp>
      <p:pic>
        <p:nvPicPr>
          <p:cNvPr id="22" name="Picture 2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468F90C-0FAB-4230-81B6-038444106E6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90" t="75833" r="31177" b="5267"/>
          <a:stretch/>
        </p:blipFill>
        <p:spPr>
          <a:xfrm>
            <a:off x="383659" y="1890241"/>
            <a:ext cx="650949" cy="711596"/>
          </a:xfrm>
          <a:prstGeom prst="rect">
            <a:avLst/>
          </a:prstGeom>
        </p:spPr>
      </p:pic>
      <p:pic>
        <p:nvPicPr>
          <p:cNvPr id="27" name="Picture 2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DA2FC7D-C985-4445-B802-2B4E6AE0ED1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22" t="16815" r="46545" b="64312"/>
          <a:stretch/>
        </p:blipFill>
        <p:spPr>
          <a:xfrm>
            <a:off x="383659" y="2630361"/>
            <a:ext cx="643373" cy="702338"/>
          </a:xfrm>
          <a:prstGeom prst="rect">
            <a:avLst/>
          </a:prstGeom>
        </p:spPr>
      </p:pic>
      <p:pic>
        <p:nvPicPr>
          <p:cNvPr id="29" name="Picture 2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2CD7D67-DB6D-496A-95EA-71E03FFB9AA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4" t="3360" r="13544" b="78017"/>
          <a:stretch/>
        </p:blipFill>
        <p:spPr>
          <a:xfrm>
            <a:off x="373791" y="3430749"/>
            <a:ext cx="644580" cy="702764"/>
          </a:xfrm>
          <a:prstGeom prst="rect">
            <a:avLst/>
          </a:prstGeom>
        </p:spPr>
      </p:pic>
      <p:pic>
        <p:nvPicPr>
          <p:cNvPr id="10" name="Picture 9" descr="A group of circles with text&#10;&#10;Description automatically generated">
            <a:extLst>
              <a:ext uri="{FF2B5EF4-FFF2-40B4-BE49-F238E27FC236}">
                <a16:creationId xmlns:a16="http://schemas.microsoft.com/office/drawing/2014/main" id="{343CE396-DE85-BD91-594F-26E8A7F4AD5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87" t="5051" r="13726" b="77710"/>
          <a:stretch/>
        </p:blipFill>
        <p:spPr>
          <a:xfrm>
            <a:off x="430639" y="4274466"/>
            <a:ext cx="632994" cy="612608"/>
          </a:xfrm>
          <a:prstGeom prst="rect">
            <a:avLst/>
          </a:prstGeom>
        </p:spPr>
      </p:pic>
      <p:pic>
        <p:nvPicPr>
          <p:cNvPr id="8" name="Picture 7" descr="A group of circles with text and numbers&#10;&#10;AI-generated content may be incorrect.">
            <a:extLst>
              <a:ext uri="{FF2B5EF4-FFF2-40B4-BE49-F238E27FC236}">
                <a16:creationId xmlns:a16="http://schemas.microsoft.com/office/drawing/2014/main" id="{BB19C092-7D96-291E-E7B9-DAAD5C30D9C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19" t="80300" r="32422" b="859"/>
          <a:stretch>
            <a:fillRect/>
          </a:stretch>
        </p:blipFill>
        <p:spPr>
          <a:xfrm>
            <a:off x="373791" y="1140058"/>
            <a:ext cx="686889" cy="702339"/>
          </a:xfrm>
          <a:prstGeom prst="rect">
            <a:avLst/>
          </a:prstGeom>
        </p:spPr>
      </p:pic>
      <p:pic>
        <p:nvPicPr>
          <p:cNvPr id="9" name="Picture 8" descr="A group of circles with text and numbers&#10;&#10;AI-generated content may be incorrect.">
            <a:extLst>
              <a:ext uri="{FF2B5EF4-FFF2-40B4-BE49-F238E27FC236}">
                <a16:creationId xmlns:a16="http://schemas.microsoft.com/office/drawing/2014/main" id="{F9DF385A-5839-91E9-31D5-8A047D3CE32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82" t="35993" r="43692" b="46411"/>
          <a:stretch>
            <a:fillRect/>
          </a:stretch>
        </p:blipFill>
        <p:spPr>
          <a:xfrm>
            <a:off x="410325" y="4933901"/>
            <a:ext cx="665235" cy="655937"/>
          </a:xfrm>
          <a:prstGeom prst="rect">
            <a:avLst/>
          </a:prstGeom>
        </p:spPr>
      </p:pic>
      <p:pic>
        <p:nvPicPr>
          <p:cNvPr id="11" name="Picture 10" descr="A group of circles with text and numbers&#10;&#10;AI-generated content may be incorrect.">
            <a:extLst>
              <a:ext uri="{FF2B5EF4-FFF2-40B4-BE49-F238E27FC236}">
                <a16:creationId xmlns:a16="http://schemas.microsoft.com/office/drawing/2014/main" id="{96562C42-3730-A863-D48E-3604B643A0C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28" t="80731" r="1446" b="1673"/>
          <a:stretch>
            <a:fillRect/>
          </a:stretch>
        </p:blipFill>
        <p:spPr>
          <a:xfrm>
            <a:off x="405313" y="5589838"/>
            <a:ext cx="657185" cy="64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371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367863" y="1090445"/>
            <a:ext cx="8436114" cy="234252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/>
          <a:p>
            <a:pPr>
              <a:spcBef>
                <a:spcPts val="0"/>
              </a:spcBef>
              <a:buClr>
                <a:srgbClr val="16D3DC"/>
              </a:buClr>
            </a:pPr>
            <a:r>
              <a:rPr lang="en-GB" sz="16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Continuing to invest in a low regret (fabric first) programmes including loft insulation top ups, removing secondary heating and installing smart thermostatic radiator valves, smart thermostats and low energy light bulbs</a:t>
            </a:r>
          </a:p>
          <a:p>
            <a:pPr marL="0" indent="0">
              <a:spcBef>
                <a:spcPts val="0"/>
              </a:spcBef>
              <a:buClr>
                <a:srgbClr val="16D3DC"/>
              </a:buClr>
              <a:buNone/>
            </a:pPr>
            <a:endParaRPr lang="en-GB" sz="16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rgbClr val="16D3DC"/>
              </a:buClr>
            </a:pPr>
            <a:r>
              <a:rPr lang="en-GB" sz="16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86.2% of homes meet the Energy Performance Certificate (EPC) C target. Target is 100% before 2030</a:t>
            </a:r>
          </a:p>
          <a:p>
            <a:pPr marL="0" indent="0">
              <a:spcBef>
                <a:spcPts val="0"/>
              </a:spcBef>
              <a:buClr>
                <a:srgbClr val="16D3DC"/>
              </a:buClr>
              <a:buNone/>
            </a:pPr>
            <a:endParaRPr lang="en-GB" sz="160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Clr>
                <a:srgbClr val="16D3DC"/>
              </a:buClr>
            </a:pPr>
            <a:r>
              <a:rPr lang="en-GB" sz="16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Business scoped emissions increased</a:t>
            </a:r>
            <a:r>
              <a:rPr lang="en-GB" sz="1600" b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GB" sz="16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Calibri"/>
                <a:cs typeface="Calibri"/>
              </a:rPr>
              <a:t>to 1,950 tCO2e in 2024/25 compared to 1,582 tCO2e in 2023/24. This was due to improved data collection resulting from proactive mechanisms in place to record usage. This position will form the new baseline for reporting moving forward.</a:t>
            </a:r>
            <a:endParaRPr lang="en-GB" sz="160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Calibri" panose="020F0502020204030204" pitchFamily="34" charset="0"/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629D10-4CD3-4F17-BF54-D1784C5D2A24}"/>
              </a:ext>
            </a:extLst>
          </p:cNvPr>
          <p:cNvSpPr txBox="1"/>
          <p:nvPr/>
        </p:nvSpPr>
        <p:spPr>
          <a:xfrm>
            <a:off x="4351270" y="3721749"/>
            <a:ext cx="307776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EPC ratings of existing stock </a:t>
            </a: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C266A88-E46E-BF71-9841-9FD0D927CDF2}"/>
              </a:ext>
            </a:extLst>
          </p:cNvPr>
          <p:cNvGraphicFramePr>
            <a:graphicFrameLocks/>
          </p:cNvGraphicFramePr>
          <p:nvPr/>
        </p:nvGraphicFramePr>
        <p:xfrm>
          <a:off x="4351270" y="4168025"/>
          <a:ext cx="3549225" cy="2122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F4FD170-0874-3F2C-114E-3520DEA48BDD}"/>
              </a:ext>
            </a:extLst>
          </p:cNvPr>
          <p:cNvSpPr txBox="1"/>
          <p:nvPr/>
        </p:nvSpPr>
        <p:spPr>
          <a:xfrm>
            <a:off x="5582963" y="1007816"/>
            <a:ext cx="2317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5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D900456-F2DA-DDA0-7DF1-22EAB12E9EFE}"/>
              </a:ext>
            </a:extLst>
          </p:cNvPr>
          <p:cNvGraphicFramePr>
            <a:graphicFrameLocks noGrp="1"/>
          </p:cNvGraphicFramePr>
          <p:nvPr/>
        </p:nvGraphicFramePr>
        <p:xfrm>
          <a:off x="2499811" y="3870803"/>
          <a:ext cx="1202946" cy="2306758"/>
        </p:xfrm>
        <a:graphic>
          <a:graphicData uri="http://schemas.openxmlformats.org/drawingml/2006/table">
            <a:tbl>
              <a:tblPr firstRow="1" bandRow="1"/>
              <a:tblGrid>
                <a:gridCol w="1202946">
                  <a:extLst>
                    <a:ext uri="{9D8B030D-6E8A-4147-A177-3AD203B41FA5}">
                      <a16:colId xmlns:a16="http://schemas.microsoft.com/office/drawing/2014/main" val="545016758"/>
                    </a:ext>
                  </a:extLst>
                </a:gridCol>
              </a:tblGrid>
              <a:tr h="295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US" sz="1200"/>
                        <a:t>01/04/2025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895282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44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169619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</a:t>
                      </a:r>
                      <a:r>
                        <a:rPr lang="en-GB" sz="1200"/>
                        <a:t>146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801526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11946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459497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1873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004848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97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13754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US" sz="1200"/>
                        <a:t>9</a:t>
                      </a:r>
                      <a:endParaRPr lang="en-GB" sz="1200"/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567084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US" sz="1200"/>
                        <a:t>1</a:t>
                      </a:r>
                      <a:r>
                        <a:rPr lang="en-GB" sz="1200"/>
                        <a:t>24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109408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algn="ctr" defTabSz="914400" rtl="0" eaLnBrk="1" latinLnBrk="0" hangingPunct="1">
                        <a:buNone/>
                      </a:pPr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15,239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58959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684CB75-85ED-CE99-77AC-1EED1F5D8641}"/>
              </a:ext>
            </a:extLst>
          </p:cNvPr>
          <p:cNvGraphicFramePr>
            <a:graphicFrameLocks noGrp="1"/>
          </p:cNvGraphicFramePr>
          <p:nvPr/>
        </p:nvGraphicFramePr>
        <p:xfrm>
          <a:off x="1488905" y="3870803"/>
          <a:ext cx="1010906" cy="2306758"/>
        </p:xfrm>
        <a:graphic>
          <a:graphicData uri="http://schemas.openxmlformats.org/drawingml/2006/table">
            <a:tbl>
              <a:tblPr firstRow="1" bandRow="1"/>
              <a:tblGrid>
                <a:gridCol w="1010906">
                  <a:extLst>
                    <a:ext uri="{9D8B030D-6E8A-4147-A177-3AD203B41FA5}">
                      <a16:colId xmlns:a16="http://schemas.microsoft.com/office/drawing/2014/main" val="160517483"/>
                    </a:ext>
                  </a:extLst>
                </a:gridCol>
              </a:tblGrid>
              <a:tr h="2950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EPC</a:t>
                      </a:r>
                      <a:endParaRPr lang="en-US" sz="1200"/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643037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A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405924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B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181338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C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907297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GB" sz="1200"/>
                        <a:t>D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078914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E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417808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F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70838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n-GB" sz="1200"/>
                        <a:t>NC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567054"/>
                  </a:ext>
                </a:extLst>
              </a:tr>
              <a:tr h="2514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algn="l" rtl="0" eaLnBrk="1" latinLnBrk="0" hangingPunct="1">
                        <a:buNone/>
                      </a:pPr>
                      <a:r>
                        <a:rPr lang="en-GB" sz="12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Stock total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rgbClr val="C2DB71"/>
                      </a:solidFill>
                    </a:lnL>
                    <a:lnR w="12700" cmpd="sng">
                      <a:solidFill>
                        <a:srgbClr val="C2DB71"/>
                      </a:solidFill>
                    </a:lnR>
                    <a:lnT w="12700" cmpd="sng">
                      <a:solidFill>
                        <a:srgbClr val="C2DB71"/>
                      </a:solidFill>
                    </a:lnT>
                    <a:lnB w="12700" cmpd="sng">
                      <a:solidFill>
                        <a:srgbClr val="C2DB71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45735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0FA841C-2430-5D3C-DBDE-3130D03D3C5E}"/>
              </a:ext>
            </a:extLst>
          </p:cNvPr>
          <p:cNvSpPr txBox="1"/>
          <p:nvPr/>
        </p:nvSpPr>
        <p:spPr>
          <a:xfrm>
            <a:off x="-2004" y="408741"/>
            <a:ext cx="4278729" cy="52322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 w 10000"/>
              <a:gd name="connsiteY1" fmla="*/ 12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8586"/>
              <a:gd name="connsiteY0" fmla="*/ 10000 h 10000"/>
              <a:gd name="connsiteX1" fmla="*/ 2 w 8586"/>
              <a:gd name="connsiteY1" fmla="*/ 120 h 10000"/>
              <a:gd name="connsiteX2" fmla="*/ 8586 w 8586"/>
              <a:gd name="connsiteY2" fmla="*/ 0 h 10000"/>
              <a:gd name="connsiteX3" fmla="*/ 8000 w 8586"/>
              <a:gd name="connsiteY3" fmla="*/ 10000 h 10000"/>
              <a:gd name="connsiteX4" fmla="*/ 0 w 858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86" h="10000">
                <a:moveTo>
                  <a:pt x="0" y="10000"/>
                </a:moveTo>
                <a:cubicBezTo>
                  <a:pt x="1" y="6707"/>
                  <a:pt x="1" y="3413"/>
                  <a:pt x="2" y="120"/>
                </a:cubicBezTo>
                <a:lnTo>
                  <a:pt x="8586" y="0"/>
                </a:lnTo>
                <a:cubicBezTo>
                  <a:pt x="8391" y="3333"/>
                  <a:pt x="8195" y="6667"/>
                  <a:pt x="8000" y="10000"/>
                </a:cubicBezTo>
                <a:lnTo>
                  <a:pt x="0" y="10000"/>
                </a:lnTo>
                <a:close/>
              </a:path>
            </a:pathLst>
          </a:custGeom>
          <a:solidFill>
            <a:srgbClr val="16D3DC"/>
          </a:solidFill>
        </p:spPr>
        <p:txBody>
          <a:bodyPr wrap="square" rtlCol="0">
            <a:spAutoFit/>
          </a:bodyPr>
          <a:lstStyle/>
          <a:p>
            <a:pPr marL="266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Environmental strategy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34542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INAL Beyond Housing Powerpoint presentation V2 - June 1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Beyond">
    <a:dk1>
      <a:srgbClr val="63656B"/>
    </a:dk1>
    <a:lt1>
      <a:sysClr val="window" lastClr="FFFFFF"/>
    </a:lt1>
    <a:dk2>
      <a:srgbClr val="1F497D"/>
    </a:dk2>
    <a:lt2>
      <a:srgbClr val="EEECE1"/>
    </a:lt2>
    <a:accent1>
      <a:srgbClr val="20CBD4"/>
    </a:accent1>
    <a:accent2>
      <a:srgbClr val="63656B"/>
    </a:accent2>
    <a:accent3>
      <a:srgbClr val="E9E96E"/>
    </a:accent3>
    <a:accent4>
      <a:srgbClr val="F15B5D"/>
    </a:accent4>
    <a:accent5>
      <a:srgbClr val="F78D2D"/>
    </a:accent5>
    <a:accent6>
      <a:srgbClr val="C2DB71"/>
    </a:accent6>
    <a:hlink>
      <a:srgbClr val="0000FF"/>
    </a:hlink>
    <a:folHlink>
      <a:srgbClr val="800080"/>
    </a:folHlink>
  </a:clrScheme>
  <a:fontScheme name="Beyond">
    <a:majorFont>
      <a:latin typeface="Calibri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716</Words>
  <Application>Microsoft Office PowerPoint</Application>
  <PresentationFormat>On-screen Show (4:3)</PresentationFormat>
  <Paragraphs>160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Aptos</vt:lpstr>
      <vt:lpstr>Arial</vt:lpstr>
      <vt:lpstr>Calibri</vt:lpstr>
      <vt:lpstr>Calibri Bold</vt:lpstr>
      <vt:lpstr>Calibri Light</vt:lpstr>
      <vt:lpstr>Roboto</vt:lpstr>
      <vt:lpstr>Times New Roman</vt:lpstr>
      <vt:lpstr>Office Theme</vt:lpstr>
      <vt:lpstr>1_FINAL Beyond Housing Powerpoint presentation V2 - June 19</vt:lpstr>
      <vt:lpstr>1_Office Theme</vt:lpstr>
      <vt:lpstr>Beyond Housing</vt:lpstr>
      <vt:lpstr>Financial performance I&amp;E 2025/26</vt:lpstr>
      <vt:lpstr>Financial performance B/S 2025/26</vt:lpstr>
      <vt:lpstr>Treasury framework</vt:lpstr>
      <vt:lpstr>Current facilities by lender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Dawn Mackey</dc:creator>
  <cp:lastModifiedBy>Anthony Green</cp:lastModifiedBy>
  <cp:revision>13</cp:revision>
  <dcterms:created xsi:type="dcterms:W3CDTF">2025-01-23T12:02:22Z</dcterms:created>
  <dcterms:modified xsi:type="dcterms:W3CDTF">2026-02-19T09:53:50Z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2023-11-22T00:00:00Z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2025-01-23T00:00:00Z</vt:filetime>
  </property>
  <property fmtid="{D5CDD505-2E9C-101B-9397-08002B2CF9AE}" pid="5" name="MSIP_Label_7bc792f8-6d75-423a-9981-629281829092_ActionId">
    <vt:lpwstr>8f149ce1-e89c-4fde-a7e6-9135e23e890f</vt:lpwstr>
  </property>
  <property fmtid="{D5CDD505-2E9C-101B-9397-08002B2CF9AE}" pid="6" name="MSIP_Label_7bc792f8-6d75-423a-9981-629281829092_ContentBits">
    <vt:lpwstr>1</vt:lpwstr>
  </property>
  <property fmtid="{D5CDD505-2E9C-101B-9397-08002B2CF9AE}" pid="7" name="MSIP_Label_7bc792f8-6d75-423a-9981-629281829092_Enabled">
    <vt:lpwstr>true</vt:lpwstr>
  </property>
  <property fmtid="{D5CDD505-2E9C-101B-9397-08002B2CF9AE}" pid="8" name="MSIP_Label_7bc792f8-6d75-423a-9981-629281829092_Method">
    <vt:lpwstr>Privileged</vt:lpwstr>
  </property>
  <property fmtid="{D5CDD505-2E9C-101B-9397-08002B2CF9AE}" pid="9" name="MSIP_Label_7bc792f8-6d75-423a-9981-629281829092_Name">
    <vt:lpwstr>7bc792f8-6d75-423a-9981-629281829092</vt:lpwstr>
  </property>
  <property fmtid="{D5CDD505-2E9C-101B-9397-08002B2CF9AE}" pid="10" name="MSIP_Label_7bc792f8-6d75-423a-9981-629281829092_SetDate">
    <vt:lpwstr>2021-06-11T16:33:45Z</vt:lpwstr>
  </property>
  <property fmtid="{D5CDD505-2E9C-101B-9397-08002B2CF9AE}" pid="11" name="MSIP_Label_7bc792f8-6d75-423a-9981-629281829092_SiteId">
    <vt:lpwstr>3ded2960-214a-46ff-8cf4-611f125e2398</vt:lpwstr>
  </property>
  <property fmtid="{D5CDD505-2E9C-101B-9397-08002B2CF9AE}" pid="12" name="Producer">
    <vt:lpwstr>Adobe PDF Library 23.6.156</vt:lpwstr>
  </property>
</Properties>
</file>